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6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ABERTURA</a:t>
            </a:r>
          </a:p>
          <a:p>
            <a:r>
              <a:t>Apresentar a proposta como integração da operação: dados, atendimento e execução. Identidade de apresentação: Emperium Consultoria. Razão social informada pelo responsável: Emperium Consultoria Servicos Digitais e Informatica LTDA. WhatsApp: (71) 99227-6445 (+5571992276445); e-mail: contato@emperiumgames.com. Não prometer redução percentual de custo ou prazo sem diagnóstico.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a conversa com três perguntas: onde há retrabalho; qual informação precisa ser conferida em mais de um lugar; qual tarefa depende de alguém copiar e colar. O objetivo é integrar os sistemas úteis, não vender sua troca indiscriminada.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é o mapa comercial dos serviços. O cliente pode começar por uma frente e evoluir conforme o ganho observado. Cada integração nova precisa de diagnóstico de acesso, qualidade dos dados, licenças e regras do fornecedor.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Diferenciar conciliação por regras determinísticas de interpretação com IA. Para dinheiro e datas, regras e evidência devem prevalecer. A IA pode estruturar descrições e sugerir vínculos; casos de baixa confiança ficam para revisão. O escopo cobre todas as fontes autorizadas e tecnicamente acessíveis definidas no projeto, não uma promessa universal de qualquer dado.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EXEMPLO DEMONSTRATIVO: valores e transações são fictícios. As regras podem considerar pedido, parcela, valor bruto/líquido, tarifa, data, identificadores e comprovantes. Para Open Finance, integrar por provedor/parceiro habilitado; validar consentimento, cobertura e condições para contas PF/PJ. O serviço-base é de integração e conciliação de dados, não de custódia, iniciação de pagamentos ou intermediação financeira. Fonte: Banco Central, https://www.bcb.gov.br/meubc/faqs/s/open-finance — consultado em 29/09/2026.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Oferta de acompanhamento documental e de eventos fiscais, não substituição do contador. Separar leitura de PDF de verificação fiscal por XML/API. Emissão ou cancelamento, quando contratados, dependem de autorização, regras do emissor, certificado e fluxo de aprovação. Fonte: Portal Nacional da NFS-e, documentação de produção, https://www.gov.br/nfse/pt-br/biblioteca/documentacao-tecnica/documentacao-atual — consultado em 29/09/2026.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cliente não deve ser tratado como uma conversa sem histórico. Demonstrar eventos e responsáveis do funil, com avisos de orçamento, onboarding e pós-venda. No WhatsApp, usar canal oficial adequado ao projeto, opt-in, opt-out, modelos aprovados quando exigidos e caminho claro para atendimento humano. Não oferecer disparos não solicitados. Fonte: WhatsApp Business Messaging Policy, atualizada em 23/09/2026, https://whatsappbusiness.com/policy/ — consultada em 29/09/2026.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 do portfólio: webhooks de mensageria, texto e áudio, transcrição, filas, armazenamento e orquestração de resposta, com experiência em Chatwoot e Evolution API. Para nova implantação comercial, priorizar a interface oficial e suportada de cada canal, sem presumir que todo experimento seja produção homologada. Integrações com e-mail e aplicativos corporativos têm escopo sob medida, sujeitos a APIs e licenças.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Exemplo de oferta baseada em automações de navegador, filas e formulários dos projetos do usuário. API é preferencial; robô de navegador é usado onde permitido e tecnicamente adequado, com conta autorizada, observabilidade e tratamento de mudanças. Não contornar CAPTCHA ou controles de acesso. Não assumir que enviar uma ação equivale a confirmar sua conclusão.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Explicar que agente é um componente com objetivo, fontes de conhecimento, ferramentas permitidas e limites. Em ações sensíveis, como cancelamento, envio de proposta ou alterações financeiras, definir aprovação antes da execução. A IA não deve inventar políticas, preços ou status; respostas relevantes devem apontar fontes da base disponível. Avaliar qualidade com exemplos reais e critérios combinados.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Todos os dados desta interface são fictícios e servem apenas para ilustrar o layout. Não apresentar como resultados obtidos por clientes. Indicadores podem variar por segmento. A entrega deve trazer dicionário de métricas, origem, periodicidade e regras de cálculo para evitar números divergentes entre sistemas.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Jornada de exemplo, não um case de resultado. Explicar eventos, dono do processo e evidência de cada etapa. Uma mensagem do cliente dizendo que pagou não é confirmação bancária. Emitir ou cancelar documentos fiscais exige fluxo próprio e responsabilidade do cliente; o diagrama usa acompanhamento documental, não emissão irrestrita.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Base: projetos e códigos discutidos pelo usuário. Emperium Games: e-commerce próprio OpenCart, catálogo, pedidos, chaves digitais, cashback e integrações. Conciliação: PHP/Slim/SQLite, importação de extratos, normalização, comparação de transferências entre bancos e relatórios. Mensageria: webhooks, persistência, ASR, filas e LLM. Não declarar nomes de clientes externos, volume, SLA, economia ou produção universal sem autorização/evidência. Automações para escritórios e emissão fiscal podem ser tratadas como experiência de desenvolvimento, preservando confidencialidade.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CLIENTES</a:t>
            </a:r>
          </a:p>
          <a:p>
            <a:r>
              <a:t>Clientes e logotipos fornecidos diretamente pelo responsável pela Emperium nesta atualização: Caputo, Bastos e Serra Advogados; Sarkis Carminati Advocacia; TAI CrossFit. Os logotipos mantêm suas cores e proporções; o banner Caputo foi apenas recortado ao redor do conjunto símbolo e nome. Este slide identifica clientes. Não atribuir serviços, resultados, depoimentos, certificações ou indicadores individuais que não foram confirmados. Os exemplos demonstrativos nos demais slides continuam sendo fictícios e não são telas desses clientes.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componentes técnicos refletem experiência com PHP/Slim, Python, bancos relacionais, Redis, Docker, APIs, webhooks, ASR e modelos de linguagem. Não citar marcas como parceiros comerciais ou integração homologada sem contrato. Definir infraestrutura, ambientes, permissões, monitoramento e documentação. Evitar jargões na venda; esta lâmina serve a quem quer entender a estrutura.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Exemplos de soluções a desenvolver, não integrações que já estariam ativas. Identificar casos de uso pelo problema, e não pelo modelo de IA. Captura documental, busca em conhecimento, propostas, onboarding e agendamento dependem das fontes e da autorização do cliente. Não prometer qualquer conteúdo ou volume sem estimativa de custo e qualidade.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Tratar estes controles como princípios e requisitos do projeto, não certificação ou alegação de conformidade total. Definir papéis, finalidade, minimização, retenção e descarte, backups, controle de acesso, gestão de segredos, revisão de fornecedores e tratamento de incidentes. Fonte de referência: ANPD, Guia de Segurança da Informação para Agentes de Tratamento de Pequeno Porte, https://www.gov.br/anpd/pt-br/assuntos/noticias/anpd-publica-guia-de-seguranca-para-agentes-de-tratamento-de-pequeno-porte — consultado em 29/09/2026.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 promessa de prazo universal. Começar com mapeamento do processo, exemplos reais, acesso autorizado e baseline. Escolher piloto por impacto, risco e viabilidade. Implantação inclui teste, homologação do usuário, documentação, observabilidade e treinamento. Só escalar após observar execução e qualidade.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Proposta de empacotamento comercial, editável. Sem tabela de preço inventada. Definir em cada contrato propriedade intelectual, licenciamento, infraestrutura, limite de suporte, escopo e aceites. Custos recorrentes de modelos, mensagens, conectores, hospedagem e software de terceiros devem estar discriminados.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CONDIÇÕES
[1] Banco Central, Open Finance: https://www.bcb.gov.br/meubc/faqs/s/open-finance
[2] WhatsApp Business Messaging Policy: https://whatsappbusiness.com/policy/
[3] NFS-e, Documentação Atual (Produção): https://www.gov.br/nfse/pt-br/biblioteca/documentacao-tecnica/documentacao-atual
[4] ANPD, Guia de segurança: https://www.gov.br/anpd/pt-br/assuntos/noticias/anpd-publica-guia-de-seguranca-para-agentes-de-tratamento-de-pequeno-porte
Consulta: 29/09/2026. Estas fontes informam as condições de integração. Não equivalem a certificação ou autorização regulatória do prestador. A conexão bancária e integrações fiscais são capacidades propostas dependentes de fornecedor, consentimento, permissões e diagnóstico, não cobertura já comprovada em todas as instituições.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ENCERRAMENTO</a:t>
            </a:r>
          </a:p>
          <a:p>
            <a:r>
              <a:t>Perguntar: qual rotina toma mais tempo hoje; quais ferramentas participam; qual resultado justificaria o primeiro projeto?</a:t>
            </a:r>
          </a:p>
          <a:p>
            <a:r>
              <a:t>Empresa: Emperium Consultoria Servicos Digitais e Informatica LTDA.</a:t>
            </a:r>
          </a:p>
          <a:p>
            <a:r>
              <a:t>WhatsApp: (71) 99227-6445 (+5571992276445). E-mail: contato@emperiumgames.com.</a:t>
            </a:r>
          </a:p>
          <a:p>
            <a:r>
              <a:t>Os links e o QR code abrem os canais de contato. O envio de mensagens é concluído pelo visitante. O site está publicado em https://emperium.flowchats.cloud/. O formulário prepara uma mensagem para envio pelo visitante. O envio automático por e-mail requer credenciais SMTP ou um webhook configurado e testado.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contato@emperiumgames.com" TargetMode="External"/><Relationship Id="rId3" Type="http://schemas.openxmlformats.org/officeDocument/2006/relationships/image" Target="../media/image1.svg"/><Relationship Id="rId7" Type="http://schemas.openxmlformats.org/officeDocument/2006/relationships/hyperlink" Target="https://wa.me/557199227644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sv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image" Target="../media/image5.sv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5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svg"/><Relationship Id="rId5" Type="http://schemas.openxmlformats.org/officeDocument/2006/relationships/image" Target="../media/image9.svg"/><Relationship Id="rId4" Type="http://schemas.openxmlformats.org/officeDocument/2006/relationships/image" Target="../media/image2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cb.gov.br/meubc/faqs/s/open-finance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v.br/anpd/pt-br/assuntos/noticias/anpd-publica-guia-de-seguranca-para-agentes-de-tratamento-de-pequeno-porte" TargetMode="External"/><Relationship Id="rId5" Type="http://schemas.openxmlformats.org/officeDocument/2006/relationships/hyperlink" Target="https://www.gov.br/nfse/pt-br/biblioteca/documentacao-tecnica/documentacao-atual" TargetMode="External"/><Relationship Id="rId4" Type="http://schemas.openxmlformats.org/officeDocument/2006/relationships/hyperlink" Target="https://whatsappbusiness.com/policy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a.me/5571992276445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ontato@emperiumgames.com" TargetMode="External"/><Relationship Id="rId5" Type="http://schemas.openxmlformats.org/officeDocument/2006/relationships/hyperlink" Target="https://wa.me/5571992276445?text=Ol%C3%A1%2C%20equipe%20Emperium%21%20Quero%20conversar%20sobre%20IA%20e%20automa%C3%A7%C3%A3o%20para%20a%20minha%20empresa." TargetMode="Externa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9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INTELIGÊNCIA APLICADA À OPERAÇÃO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29403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658368" y="1207008"/>
            <a:ext cx="3611880" cy="310896"/>
          </a:xfrm>
          <a:prstGeom prst="roundRect">
            <a:avLst>
              <a:gd name="adj" fmla="val 44118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768096" y="1229868"/>
            <a:ext cx="33924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INTELIGÊNCIA ARTIFICIAL NA PRÁTICA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658368" y="1874520"/>
            <a:ext cx="8412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Sua operação</a:t>
            </a:r>
            <a:endParaRPr lang="en-US" sz="5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 outro nível.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658368" y="4590288"/>
            <a:ext cx="7452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Conecte dados, atendimento e processos.</a:t>
            </a:r>
            <a:endParaRPr lang="en-US" sz="21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1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 rotinas manuais em uma operação inteligente.</a:t>
            </a:r>
            <a:endParaRPr lang="en-US" sz="2100" dirty="0"/>
          </a:p>
        </p:txBody>
      </p:sp>
      <p:sp>
        <p:nvSpPr>
          <p:cNvPr id="13" name="Shape 10"/>
          <p:cNvSpPr/>
          <p:nvPr/>
        </p:nvSpPr>
        <p:spPr>
          <a:xfrm>
            <a:off x="658368" y="6053328"/>
            <a:ext cx="2157984" cy="0"/>
          </a:xfrm>
          <a:prstGeom prst="line">
            <a:avLst/>
          </a:prstGeom>
          <a:noFill/>
          <a:ln w="3556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58368" y="6355080"/>
            <a:ext cx="7040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Soluções sob medida.</a:t>
            </a:r>
            <a:endParaRPr lang="en-US" sz="16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Experiência construída em projetos reais.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10081260" y="2994660"/>
            <a:ext cx="2331720" cy="2331720"/>
          </a:xfrm>
          <a:prstGeom prst="ellipse">
            <a:avLst/>
          </a:prstGeom>
          <a:solidFill>
            <a:srgbClr val="0B1914">
              <a:alpha val="0"/>
            </a:srgbClr>
          </a:solidFill>
          <a:ln w="12700">
            <a:solidFill>
              <a:srgbClr val="29403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9509760" y="2423160"/>
            <a:ext cx="3474720" cy="3474720"/>
          </a:xfrm>
          <a:prstGeom prst="ellipse">
            <a:avLst/>
          </a:prstGeom>
          <a:solidFill>
            <a:srgbClr val="0B1914">
              <a:alpha val="0"/>
            </a:srgbClr>
          </a:solidFill>
          <a:ln w="12700">
            <a:solidFill>
              <a:srgbClr val="29403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4"/>
          <p:cNvSpPr/>
          <p:nvPr/>
        </p:nvSpPr>
        <p:spPr>
          <a:xfrm>
            <a:off x="8778240" y="1691640"/>
            <a:ext cx="4937760" cy="4937760"/>
          </a:xfrm>
          <a:prstGeom prst="ellipse">
            <a:avLst/>
          </a:prstGeom>
          <a:solidFill>
            <a:srgbClr val="0B1914">
              <a:alpha val="0"/>
            </a:srgbClr>
          </a:solidFill>
          <a:ln w="12700">
            <a:solidFill>
              <a:srgbClr val="29403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5"/>
          <p:cNvSpPr/>
          <p:nvPr/>
        </p:nvSpPr>
        <p:spPr>
          <a:xfrm>
            <a:off x="11105388" y="2002536"/>
            <a:ext cx="141732" cy="2157984"/>
          </a:xfrm>
          <a:prstGeom prst="line">
            <a:avLst/>
          </a:prstGeom>
          <a:noFill/>
          <a:ln w="13970">
            <a:solidFill>
              <a:srgbClr val="5379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6"/>
          <p:cNvSpPr/>
          <p:nvPr/>
        </p:nvSpPr>
        <p:spPr>
          <a:xfrm flipH="1" flipV="1">
            <a:off x="11247120" y="4160520"/>
            <a:ext cx="932688" cy="2084832"/>
          </a:xfrm>
          <a:prstGeom prst="line">
            <a:avLst/>
          </a:prstGeom>
          <a:noFill/>
          <a:ln w="13970">
            <a:solidFill>
              <a:srgbClr val="5379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7"/>
          <p:cNvSpPr/>
          <p:nvPr/>
        </p:nvSpPr>
        <p:spPr>
          <a:xfrm flipV="1">
            <a:off x="10085832" y="4160520"/>
            <a:ext cx="1161288" cy="1307592"/>
          </a:xfrm>
          <a:prstGeom prst="line">
            <a:avLst/>
          </a:prstGeom>
          <a:noFill/>
          <a:ln w="13970">
            <a:solidFill>
              <a:srgbClr val="5379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8"/>
          <p:cNvSpPr/>
          <p:nvPr/>
        </p:nvSpPr>
        <p:spPr>
          <a:xfrm>
            <a:off x="9372600" y="3383280"/>
            <a:ext cx="3749040" cy="1581912"/>
          </a:xfrm>
          <a:prstGeom prst="roundRect">
            <a:avLst>
              <a:gd name="adj" fmla="val 9249"/>
            </a:avLst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20072" y="3739896"/>
            <a:ext cx="557784" cy="557784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10451592" y="3703320"/>
            <a:ext cx="2322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+ AUTOMAÇÃO</a:t>
            </a:r>
            <a:endParaRPr lang="en-US" sz="1900" dirty="0"/>
          </a:p>
        </p:txBody>
      </p:sp>
      <p:sp>
        <p:nvSpPr>
          <p:cNvPr id="24" name="Text 20"/>
          <p:cNvSpPr/>
          <p:nvPr/>
        </p:nvSpPr>
        <p:spPr>
          <a:xfrm>
            <a:off x="9720072" y="4425696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camada de inteligência.</a:t>
            </a:r>
            <a:endParaRPr lang="en-US" sz="1200" dirty="0"/>
          </a:p>
        </p:txBody>
      </p:sp>
      <p:sp>
        <p:nvSpPr>
          <p:cNvPr id="25" name="Shape 21"/>
          <p:cNvSpPr/>
          <p:nvPr/>
        </p:nvSpPr>
        <p:spPr>
          <a:xfrm>
            <a:off x="9345168" y="1673352"/>
            <a:ext cx="3520440" cy="667512"/>
          </a:xfrm>
          <a:prstGeom prst="roundRect">
            <a:avLst>
              <a:gd name="adj" fmla="val 20548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8048" y="1828800"/>
            <a:ext cx="329184" cy="329184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9994392" y="1847088"/>
            <a:ext cx="27432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 CONECTADOS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10442448" y="5916168"/>
            <a:ext cx="3474720" cy="667512"/>
          </a:xfrm>
          <a:prstGeom prst="roundRect">
            <a:avLst>
              <a:gd name="adj" fmla="val 20548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25328" y="6071616"/>
            <a:ext cx="329184" cy="329184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11091672" y="6089904"/>
            <a:ext cx="2697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ROTINAS EM MOVIMENTO</a:t>
            </a:r>
            <a:endParaRPr lang="en-US" sz="1050" dirty="0"/>
          </a:p>
        </p:txBody>
      </p:sp>
      <p:sp>
        <p:nvSpPr>
          <p:cNvPr id="31" name="Shape 25"/>
          <p:cNvSpPr/>
          <p:nvPr/>
        </p:nvSpPr>
        <p:spPr>
          <a:xfrm>
            <a:off x="8485632" y="5138928"/>
            <a:ext cx="3200400" cy="667512"/>
          </a:xfrm>
          <a:prstGeom prst="roundRect">
            <a:avLst>
              <a:gd name="adj" fmla="val 20548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68512" y="5294376"/>
            <a:ext cx="329184" cy="329184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9134856" y="5312664"/>
            <a:ext cx="24231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CLIENTE NO CENTRO</a:t>
            </a:r>
            <a:endParaRPr lang="en-US" sz="1050" dirty="0"/>
          </a:p>
        </p:txBody>
      </p:sp>
      <p:sp>
        <p:nvSpPr>
          <p:cNvPr id="34" name="Shape 27"/>
          <p:cNvSpPr/>
          <p:nvPr/>
        </p:nvSpPr>
        <p:spPr>
          <a:xfrm>
            <a:off x="13386816" y="2450592"/>
            <a:ext cx="155448" cy="155448"/>
          </a:xfrm>
          <a:prstGeom prst="ellipse">
            <a:avLst/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28"/>
          <p:cNvSpPr/>
          <p:nvPr/>
        </p:nvSpPr>
        <p:spPr>
          <a:xfrm>
            <a:off x="8631936" y="2971800"/>
            <a:ext cx="100584" cy="100584"/>
          </a:xfrm>
          <a:prstGeom prst="ellipse">
            <a:avLst/>
          </a:prstGeom>
          <a:solidFill>
            <a:srgbClr val="336F4F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29"/>
          <p:cNvSpPr/>
          <p:nvPr/>
        </p:nvSpPr>
        <p:spPr>
          <a:xfrm>
            <a:off x="13651992" y="5166360"/>
            <a:ext cx="100584" cy="100584"/>
          </a:xfrm>
          <a:prstGeom prst="ellipse">
            <a:avLst/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Box 36">
            <a:hlinkClick r:id="rId7"/>
          </p:cNvPr>
          <p:cNvSpPr txBox="1"/>
          <p:nvPr/>
        </p:nvSpPr>
        <p:spPr>
          <a:xfrm>
            <a:off x="8412480" y="7754112"/>
            <a:ext cx="2743200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u="none">
                <a:solidFill>
                  <a:srgbClr val="AFBFAF"/>
                </a:solidFill>
                <a:latin typeface="Inter"/>
              </a:rPr>
              <a:t>(71) 99227-6445</a:t>
            </a:r>
          </a:p>
        </p:txBody>
      </p:sp>
      <p:sp>
        <p:nvSpPr>
          <p:cNvPr id="38" name="TextBox 37">
            <a:hlinkClick r:id="rId8"/>
          </p:cNvPr>
          <p:cNvSpPr txBox="1"/>
          <p:nvPr/>
        </p:nvSpPr>
        <p:spPr>
          <a:xfrm>
            <a:off x="11292840" y="7754112"/>
            <a:ext cx="1874519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80" b="1" u="none">
                <a:solidFill>
                  <a:srgbClr val="D2FB78"/>
                </a:solidFill>
                <a:latin typeface="Inter"/>
              </a:rPr>
              <a:t>Fale com a Emperium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336F4F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DESAFIO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problema não é falta de sistemas.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 falta de conexão.</a:t>
            </a:r>
            <a:endParaRPr lang="en-US" sz="3700" dirty="0"/>
          </a:p>
        </p:txBody>
      </p:sp>
      <p:sp>
        <p:nvSpPr>
          <p:cNvPr id="10" name="Shape 7"/>
          <p:cNvSpPr/>
          <p:nvPr/>
        </p:nvSpPr>
        <p:spPr>
          <a:xfrm>
            <a:off x="658368" y="2688336"/>
            <a:ext cx="6373368" cy="438912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969264" y="296265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QUANDO CADA ÁREA TRABALHA ISOLADA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1005840" y="3566160"/>
            <a:ext cx="2148840" cy="438912"/>
          </a:xfrm>
          <a:prstGeom prst="roundRect">
            <a:avLst>
              <a:gd name="adj" fmla="val 29167"/>
            </a:avLst>
          </a:prstGeom>
          <a:solidFill>
            <a:srgbClr val="E8ECDF"/>
          </a:solidFill>
          <a:ln w="12700">
            <a:solidFill>
              <a:srgbClr val="E8EC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1124712" y="3639312"/>
            <a:ext cx="1911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Planilhas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3858768" y="3749040"/>
            <a:ext cx="2331720" cy="438912"/>
          </a:xfrm>
          <a:prstGeom prst="roundRect">
            <a:avLst>
              <a:gd name="adj" fmla="val 29167"/>
            </a:avLst>
          </a:prstGeom>
          <a:solidFill>
            <a:srgbClr val="E8ECDF"/>
          </a:solidFill>
          <a:ln w="12700">
            <a:solidFill>
              <a:srgbClr val="E8EC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3977640" y="3822192"/>
            <a:ext cx="20939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WhatsApp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1371600" y="4690872"/>
            <a:ext cx="2057400" cy="438912"/>
          </a:xfrm>
          <a:prstGeom prst="roundRect">
            <a:avLst>
              <a:gd name="adj" fmla="val 29167"/>
            </a:avLst>
          </a:prstGeom>
          <a:solidFill>
            <a:srgbClr val="E8ECDF"/>
          </a:solidFill>
          <a:ln w="12700">
            <a:solidFill>
              <a:srgbClr val="E8EC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1490472" y="4764024"/>
            <a:ext cx="1819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Banco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703320" y="4965192"/>
            <a:ext cx="2596896" cy="438912"/>
          </a:xfrm>
          <a:prstGeom prst="roundRect">
            <a:avLst>
              <a:gd name="adj" fmla="val 29167"/>
            </a:avLst>
          </a:prstGeom>
          <a:solidFill>
            <a:srgbClr val="E8ECDF"/>
          </a:solidFill>
          <a:ln w="12700">
            <a:solidFill>
              <a:srgbClr val="E8EC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3822192" y="5038344"/>
            <a:ext cx="2359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 de gestão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2240280" y="5715000"/>
            <a:ext cx="2651760" cy="438912"/>
          </a:xfrm>
          <a:prstGeom prst="roundRect">
            <a:avLst>
              <a:gd name="adj" fmla="val 29167"/>
            </a:avLst>
          </a:prstGeom>
          <a:solidFill>
            <a:srgbClr val="E8ECDF"/>
          </a:solidFill>
          <a:ln w="12700">
            <a:solidFill>
              <a:srgbClr val="E8EC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2359152" y="5788152"/>
            <a:ext cx="2414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Notas fiscais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2926080" y="3767328"/>
            <a:ext cx="795528" cy="173736"/>
          </a:xfrm>
          <a:prstGeom prst="line">
            <a:avLst/>
          </a:prstGeom>
          <a:noFill/>
          <a:ln w="12700">
            <a:solidFill>
              <a:srgbClr val="DADFD3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3" name="Shape 20"/>
          <p:cNvSpPr/>
          <p:nvPr/>
        </p:nvSpPr>
        <p:spPr>
          <a:xfrm>
            <a:off x="2295144" y="4069080"/>
            <a:ext cx="82296" cy="448056"/>
          </a:xfrm>
          <a:prstGeom prst="line">
            <a:avLst/>
          </a:prstGeom>
          <a:noFill/>
          <a:ln w="12700">
            <a:solidFill>
              <a:srgbClr val="DADFD3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4" name="Shape 21"/>
          <p:cNvSpPr/>
          <p:nvPr/>
        </p:nvSpPr>
        <p:spPr>
          <a:xfrm>
            <a:off x="4956048" y="4343400"/>
            <a:ext cx="0" cy="411480"/>
          </a:xfrm>
          <a:prstGeom prst="line">
            <a:avLst/>
          </a:prstGeom>
          <a:noFill/>
          <a:ln w="12700">
            <a:solidFill>
              <a:srgbClr val="DADFD3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987552" y="6446520"/>
            <a:ext cx="5577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Informação duplicada. Pendências sem dono.</a:t>
            </a:r>
            <a:endParaRPr lang="en-US" sz="14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Decisões que chegam depois do problema.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7324344" y="2688336"/>
            <a:ext cx="6647688" cy="4389120"/>
          </a:xfrm>
          <a:prstGeom prst="roundRect">
            <a:avLst>
              <a:gd name="adj" fmla="val 3125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7680960" y="2962656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QUANDO A OPERAÇÃO COMPARTILHA CONTEXTO</a:t>
            </a:r>
            <a:endParaRPr lang="en-US" sz="1000" dirty="0"/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6680" y="3712464"/>
            <a:ext cx="356616" cy="356616"/>
          </a:xfrm>
          <a:prstGeom prst="rect">
            <a:avLst/>
          </a:prstGeom>
        </p:spPr>
      </p:pic>
      <p:sp>
        <p:nvSpPr>
          <p:cNvPr id="29" name="Text 25"/>
          <p:cNvSpPr/>
          <p:nvPr/>
        </p:nvSpPr>
        <p:spPr>
          <a:xfrm>
            <a:off x="8257032" y="3712464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Cliente</a:t>
            </a:r>
            <a:endParaRPr lang="en-US" sz="1700" dirty="0"/>
          </a:p>
        </p:txBody>
      </p:sp>
      <p:sp>
        <p:nvSpPr>
          <p:cNvPr id="30" name="Shape 26"/>
          <p:cNvSpPr/>
          <p:nvPr/>
        </p:nvSpPr>
        <p:spPr>
          <a:xfrm>
            <a:off x="9921240" y="3877056"/>
            <a:ext cx="438912" cy="0"/>
          </a:xfrm>
          <a:prstGeom prst="line">
            <a:avLst/>
          </a:prstGeom>
          <a:noFill/>
          <a:ln w="16510">
            <a:solidFill>
              <a:srgbClr val="D2FB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1" name="Text 27"/>
          <p:cNvSpPr/>
          <p:nvPr/>
        </p:nvSpPr>
        <p:spPr>
          <a:xfrm>
            <a:off x="10561320" y="3712464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Histórico acessível</a:t>
            </a:r>
            <a:endParaRPr lang="en-US" sz="1500" dirty="0"/>
          </a:p>
        </p:txBody>
      </p:sp>
      <p:sp>
        <p:nvSpPr>
          <p:cNvPr id="32" name="Shape 28"/>
          <p:cNvSpPr/>
          <p:nvPr/>
        </p:nvSpPr>
        <p:spPr>
          <a:xfrm>
            <a:off x="7708392" y="4306824"/>
            <a:ext cx="5897880" cy="0"/>
          </a:xfrm>
          <a:prstGeom prst="line">
            <a:avLst/>
          </a:prstGeom>
          <a:noFill/>
          <a:ln w="762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6680" y="4507992"/>
            <a:ext cx="356616" cy="356616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8257032" y="4507992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Venda</a:t>
            </a:r>
            <a:endParaRPr lang="en-US" sz="1700" dirty="0"/>
          </a:p>
        </p:txBody>
      </p:sp>
      <p:sp>
        <p:nvSpPr>
          <p:cNvPr id="35" name="Shape 30"/>
          <p:cNvSpPr/>
          <p:nvPr/>
        </p:nvSpPr>
        <p:spPr>
          <a:xfrm>
            <a:off x="9921240" y="4672584"/>
            <a:ext cx="438912" cy="0"/>
          </a:xfrm>
          <a:prstGeom prst="line">
            <a:avLst/>
          </a:prstGeom>
          <a:noFill/>
          <a:ln w="16510">
            <a:solidFill>
              <a:srgbClr val="D2FB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6" name="Text 31"/>
          <p:cNvSpPr/>
          <p:nvPr/>
        </p:nvSpPr>
        <p:spPr>
          <a:xfrm>
            <a:off x="10561320" y="4507992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Status sincronizado</a:t>
            </a:r>
            <a:endParaRPr lang="en-US" sz="1500" dirty="0"/>
          </a:p>
        </p:txBody>
      </p:sp>
      <p:sp>
        <p:nvSpPr>
          <p:cNvPr id="37" name="Shape 32"/>
          <p:cNvSpPr/>
          <p:nvPr/>
        </p:nvSpPr>
        <p:spPr>
          <a:xfrm>
            <a:off x="7708392" y="5102352"/>
            <a:ext cx="5897880" cy="0"/>
          </a:xfrm>
          <a:prstGeom prst="line">
            <a:avLst/>
          </a:prstGeom>
          <a:noFill/>
          <a:ln w="762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6680" y="5303520"/>
            <a:ext cx="356616" cy="356616"/>
          </a:xfrm>
          <a:prstGeom prst="rect">
            <a:avLst/>
          </a:prstGeom>
        </p:spPr>
      </p:pic>
      <p:sp>
        <p:nvSpPr>
          <p:cNvPr id="39" name="Text 33"/>
          <p:cNvSpPr/>
          <p:nvPr/>
        </p:nvSpPr>
        <p:spPr>
          <a:xfrm>
            <a:off x="8257032" y="530352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Recebimento</a:t>
            </a:r>
            <a:endParaRPr lang="en-US" sz="1700" dirty="0"/>
          </a:p>
        </p:txBody>
      </p:sp>
      <p:sp>
        <p:nvSpPr>
          <p:cNvPr id="40" name="Shape 34"/>
          <p:cNvSpPr/>
          <p:nvPr/>
        </p:nvSpPr>
        <p:spPr>
          <a:xfrm>
            <a:off x="9921240" y="5468112"/>
            <a:ext cx="438912" cy="0"/>
          </a:xfrm>
          <a:prstGeom prst="line">
            <a:avLst/>
          </a:prstGeom>
          <a:noFill/>
          <a:ln w="16510">
            <a:solidFill>
              <a:srgbClr val="D2FB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41" name="Text 35"/>
          <p:cNvSpPr/>
          <p:nvPr/>
        </p:nvSpPr>
        <p:spPr>
          <a:xfrm>
            <a:off x="10561320" y="5303520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Conciliação rastreável</a:t>
            </a:r>
            <a:endParaRPr lang="en-US" sz="1500" dirty="0"/>
          </a:p>
        </p:txBody>
      </p:sp>
      <p:sp>
        <p:nvSpPr>
          <p:cNvPr id="42" name="Text 36"/>
          <p:cNvSpPr/>
          <p:nvPr/>
        </p:nvSpPr>
        <p:spPr>
          <a:xfrm>
            <a:off x="7699248" y="6419088"/>
            <a:ext cx="57150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Menos retrabalho. Mais controle.</a:t>
            </a:r>
            <a:endParaRPr lang="en-US" sz="14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visão que acompanha o que acontece.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336F4F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SOLUÇÕES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operação conectada.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Seis frentes de transformação.</a:t>
            </a:r>
            <a:endParaRPr lang="en-US" sz="3700" dirty="0"/>
          </a:p>
        </p:txBody>
      </p:sp>
      <p:sp>
        <p:nvSpPr>
          <p:cNvPr id="10" name="Shape 7"/>
          <p:cNvSpPr/>
          <p:nvPr/>
        </p:nvSpPr>
        <p:spPr>
          <a:xfrm>
            <a:off x="658368" y="2715768"/>
            <a:ext cx="4279392" cy="2075688"/>
          </a:xfrm>
          <a:prstGeom prst="roundRect">
            <a:avLst>
              <a:gd name="adj" fmla="val 6608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6968" y="2935224"/>
            <a:ext cx="393192" cy="39319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251960" y="2944368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886968" y="3502152"/>
            <a:ext cx="3813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 e conciliação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886968" y="4032504"/>
            <a:ext cx="378561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Cruze informações de sistemas, planilhas, pedidos, pagamentos e documentos.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5175504" y="2715768"/>
            <a:ext cx="4279392" cy="2075688"/>
          </a:xfrm>
          <a:prstGeom prst="roundRect">
            <a:avLst>
              <a:gd name="adj" fmla="val 6608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4104" y="2935224"/>
            <a:ext cx="393192" cy="39319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769096" y="2944368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00" dirty="0"/>
          </a:p>
        </p:txBody>
      </p:sp>
      <p:sp>
        <p:nvSpPr>
          <p:cNvPr id="18" name="Text 13"/>
          <p:cNvSpPr/>
          <p:nvPr/>
        </p:nvSpPr>
        <p:spPr>
          <a:xfrm>
            <a:off x="5404104" y="3502152"/>
            <a:ext cx="3813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Jornada do cliente</a:t>
            </a:r>
            <a:endParaRPr lang="en-US" sz="2000" dirty="0"/>
          </a:p>
        </p:txBody>
      </p:sp>
      <p:sp>
        <p:nvSpPr>
          <p:cNvPr id="19" name="Text 14"/>
          <p:cNvSpPr/>
          <p:nvPr/>
        </p:nvSpPr>
        <p:spPr>
          <a:xfrm>
            <a:off x="5404104" y="4032504"/>
            <a:ext cx="378561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Conecte o WhatsApp, o atendimento, as vendas e o pós-venda com histórico e continuidade.</a:t>
            </a:r>
            <a:endParaRPr lang="en-US" sz="1350" dirty="0"/>
          </a:p>
        </p:txBody>
      </p:sp>
      <p:sp>
        <p:nvSpPr>
          <p:cNvPr id="20" name="Shape 15"/>
          <p:cNvSpPr/>
          <p:nvPr/>
        </p:nvSpPr>
        <p:spPr>
          <a:xfrm>
            <a:off x="9692640" y="2715768"/>
            <a:ext cx="4279392" cy="2075688"/>
          </a:xfrm>
          <a:prstGeom prst="roundRect">
            <a:avLst>
              <a:gd name="adj" fmla="val 6608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21240" y="2935224"/>
            <a:ext cx="393192" cy="39319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3286232" y="2944368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00" dirty="0"/>
          </a:p>
        </p:txBody>
      </p:sp>
      <p:sp>
        <p:nvSpPr>
          <p:cNvPr id="23" name="Text 17"/>
          <p:cNvSpPr/>
          <p:nvPr/>
        </p:nvSpPr>
        <p:spPr>
          <a:xfrm>
            <a:off x="9921240" y="3502152"/>
            <a:ext cx="3813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Rotina fiscal e documental</a:t>
            </a:r>
            <a:endParaRPr lang="en-US" sz="2000" dirty="0"/>
          </a:p>
        </p:txBody>
      </p:sp>
      <p:sp>
        <p:nvSpPr>
          <p:cNvPr id="24" name="Text 18"/>
          <p:cNvSpPr/>
          <p:nvPr/>
        </p:nvSpPr>
        <p:spPr>
          <a:xfrm>
            <a:off x="9921240" y="4032504"/>
            <a:ext cx="378561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Organize documentos, acompanhe notas e identifique pendências para conferência.</a:t>
            </a:r>
            <a:endParaRPr lang="en-US" sz="1350" dirty="0"/>
          </a:p>
        </p:txBody>
      </p:sp>
      <p:sp>
        <p:nvSpPr>
          <p:cNvPr id="25" name="Shape 19"/>
          <p:cNvSpPr/>
          <p:nvPr/>
        </p:nvSpPr>
        <p:spPr>
          <a:xfrm>
            <a:off x="658368" y="5010912"/>
            <a:ext cx="4279392" cy="2075688"/>
          </a:xfrm>
          <a:prstGeom prst="roundRect">
            <a:avLst>
              <a:gd name="adj" fmla="val 6608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6968" y="5230368"/>
            <a:ext cx="393192" cy="39319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4251960" y="523951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000" dirty="0"/>
          </a:p>
        </p:txBody>
      </p:sp>
      <p:sp>
        <p:nvSpPr>
          <p:cNvPr id="28" name="Text 21"/>
          <p:cNvSpPr/>
          <p:nvPr/>
        </p:nvSpPr>
        <p:spPr>
          <a:xfrm>
            <a:off x="886968" y="5797296"/>
            <a:ext cx="3813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Automação de processos</a:t>
            </a:r>
            <a:endParaRPr lang="en-US" sz="2000" dirty="0"/>
          </a:p>
        </p:txBody>
      </p:sp>
      <p:sp>
        <p:nvSpPr>
          <p:cNvPr id="29" name="Text 22"/>
          <p:cNvSpPr/>
          <p:nvPr/>
        </p:nvSpPr>
        <p:spPr>
          <a:xfrm>
            <a:off x="886968" y="6327648"/>
            <a:ext cx="378561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 tarefas repetitivas em fluxos com regras, aprovações e registro.</a:t>
            </a:r>
            <a:endParaRPr lang="en-US" sz="1350" dirty="0"/>
          </a:p>
        </p:txBody>
      </p:sp>
      <p:sp>
        <p:nvSpPr>
          <p:cNvPr id="30" name="Shape 23"/>
          <p:cNvSpPr/>
          <p:nvPr/>
        </p:nvSpPr>
        <p:spPr>
          <a:xfrm>
            <a:off x="5175504" y="5010912"/>
            <a:ext cx="4279392" cy="2075688"/>
          </a:xfrm>
          <a:prstGeom prst="roundRect">
            <a:avLst>
              <a:gd name="adj" fmla="val 6608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04104" y="5230368"/>
            <a:ext cx="393192" cy="393192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769096" y="523951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000" dirty="0"/>
          </a:p>
        </p:txBody>
      </p:sp>
      <p:sp>
        <p:nvSpPr>
          <p:cNvPr id="33" name="Text 25"/>
          <p:cNvSpPr/>
          <p:nvPr/>
        </p:nvSpPr>
        <p:spPr>
          <a:xfrm>
            <a:off x="5404104" y="5797296"/>
            <a:ext cx="3813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Agentes de IA</a:t>
            </a:r>
            <a:endParaRPr lang="en-US" sz="2000" dirty="0"/>
          </a:p>
        </p:txBody>
      </p:sp>
      <p:sp>
        <p:nvSpPr>
          <p:cNvPr id="34" name="Text 26"/>
          <p:cNvSpPr/>
          <p:nvPr/>
        </p:nvSpPr>
        <p:spPr>
          <a:xfrm>
            <a:off x="5404104" y="6327648"/>
            <a:ext cx="378561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Crie assistentes especializados, conectados ao conhecimento e às ferramentas do negócio.</a:t>
            </a:r>
            <a:endParaRPr lang="en-US" sz="1350" dirty="0"/>
          </a:p>
        </p:txBody>
      </p:sp>
      <p:sp>
        <p:nvSpPr>
          <p:cNvPr id="35" name="Shape 27"/>
          <p:cNvSpPr/>
          <p:nvPr/>
        </p:nvSpPr>
        <p:spPr>
          <a:xfrm>
            <a:off x="9692640" y="5010912"/>
            <a:ext cx="4279392" cy="2075688"/>
          </a:xfrm>
          <a:prstGeom prst="roundRect">
            <a:avLst>
              <a:gd name="adj" fmla="val 6608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21240" y="5230368"/>
            <a:ext cx="393192" cy="393192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13286232" y="523951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000" dirty="0"/>
          </a:p>
        </p:txBody>
      </p:sp>
      <p:sp>
        <p:nvSpPr>
          <p:cNvPr id="38" name="Text 29"/>
          <p:cNvSpPr/>
          <p:nvPr/>
        </p:nvSpPr>
        <p:spPr>
          <a:xfrm>
            <a:off x="9921240" y="5797296"/>
            <a:ext cx="3813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Dashboards e gestão</a:t>
            </a:r>
            <a:endParaRPr lang="en-US" sz="2000" dirty="0"/>
          </a:p>
        </p:txBody>
      </p:sp>
      <p:sp>
        <p:nvSpPr>
          <p:cNvPr id="39" name="Text 30"/>
          <p:cNvSpPr/>
          <p:nvPr/>
        </p:nvSpPr>
        <p:spPr>
          <a:xfrm>
            <a:off x="9921240" y="6327648"/>
            <a:ext cx="378561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Visualize indicadores, alertas e prioridades sem depender de relatórios manuais.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9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 &amp; CONCILIAÇÃO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29403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dado espalhado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à informação confiável.</a:t>
            </a:r>
            <a:endParaRPr lang="en-US" sz="3700" dirty="0"/>
          </a:p>
        </p:txBody>
      </p:sp>
      <p:sp>
        <p:nvSpPr>
          <p:cNvPr id="10" name="Text 7"/>
          <p:cNvSpPr/>
          <p:nvPr/>
        </p:nvSpPr>
        <p:spPr>
          <a:xfrm>
            <a:off x="658368" y="2212848"/>
            <a:ext cx="1289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Integração e conciliação entre as áreas da empresa — não apenas entre extratos.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58368" y="2944368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/ FONTES DA OPERAÇÃO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658368" y="3465576"/>
            <a:ext cx="3310128" cy="438912"/>
          </a:xfrm>
          <a:prstGeom prst="roundRect">
            <a:avLst>
              <a:gd name="adj" fmla="val 29167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777240" y="3538728"/>
            <a:ext cx="3072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ERP e CRM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58368" y="4041648"/>
            <a:ext cx="3310128" cy="438912"/>
          </a:xfrm>
          <a:prstGeom prst="roundRect">
            <a:avLst>
              <a:gd name="adj" fmla="val 29167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777240" y="4114800"/>
            <a:ext cx="3072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Pedidos e marketplaces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658368" y="4617720"/>
            <a:ext cx="3310128" cy="438912"/>
          </a:xfrm>
          <a:prstGeom prst="roundRect">
            <a:avLst>
              <a:gd name="adj" fmla="val 29167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777240" y="4690872"/>
            <a:ext cx="3072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Bancos e meios de pagamento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58368" y="5193792"/>
            <a:ext cx="3310128" cy="438912"/>
          </a:xfrm>
          <a:prstGeom prst="roundRect">
            <a:avLst>
              <a:gd name="adj" fmla="val 29167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777240" y="5266944"/>
            <a:ext cx="3072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Planilhas e arquivos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58368" y="5769864"/>
            <a:ext cx="3310128" cy="438912"/>
          </a:xfrm>
          <a:prstGeom prst="roundRect">
            <a:avLst>
              <a:gd name="adj" fmla="val 29167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777240" y="5843016"/>
            <a:ext cx="3072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Notas e documentos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096512" y="4636008"/>
            <a:ext cx="466344" cy="0"/>
          </a:xfrm>
          <a:prstGeom prst="line">
            <a:avLst/>
          </a:prstGeom>
          <a:noFill/>
          <a:ln w="16510">
            <a:solidFill>
              <a:srgbClr val="D2FB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3" name="Shape 20"/>
          <p:cNvSpPr/>
          <p:nvPr/>
        </p:nvSpPr>
        <p:spPr>
          <a:xfrm>
            <a:off x="4736592" y="2962656"/>
            <a:ext cx="5340096" cy="3584448"/>
          </a:xfrm>
          <a:prstGeom prst="roundRect">
            <a:avLst>
              <a:gd name="adj" fmla="val 3827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1"/>
          <p:cNvSpPr/>
          <p:nvPr/>
        </p:nvSpPr>
        <p:spPr>
          <a:xfrm>
            <a:off x="5001768" y="3227832"/>
            <a:ext cx="3072384" cy="310896"/>
          </a:xfrm>
          <a:prstGeom prst="roundRect">
            <a:avLst>
              <a:gd name="adj" fmla="val 44118"/>
            </a:avLst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5111496" y="3250692"/>
            <a:ext cx="28529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CONCILIAÇÃO COM CRITÉRIO</a:t>
            </a: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5020056" y="3803904"/>
            <a:ext cx="320040" cy="320040"/>
          </a:xfrm>
          <a:prstGeom prst="ellipse">
            <a:avLst/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5020056" y="380390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5522976" y="3794760"/>
            <a:ext cx="40599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Padronizar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5522976" y="4169664"/>
            <a:ext cx="4096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2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Identificadores, datas, valores e categorias.</a:t>
            </a:r>
            <a:endParaRPr lang="en-US" sz="1220" dirty="0"/>
          </a:p>
        </p:txBody>
      </p:sp>
      <p:sp>
        <p:nvSpPr>
          <p:cNvPr id="30" name="Shape 27"/>
          <p:cNvSpPr/>
          <p:nvPr/>
        </p:nvSpPr>
        <p:spPr>
          <a:xfrm>
            <a:off x="5020056" y="4608576"/>
            <a:ext cx="320040" cy="320040"/>
          </a:xfrm>
          <a:prstGeom prst="ellipse">
            <a:avLst/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5020056" y="460857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5522976" y="4599432"/>
            <a:ext cx="40599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Cruzar e validar</a:t>
            </a:r>
            <a:endParaRPr lang="en-US" sz="1800" dirty="0"/>
          </a:p>
        </p:txBody>
      </p:sp>
      <p:sp>
        <p:nvSpPr>
          <p:cNvPr id="33" name="Text 30"/>
          <p:cNvSpPr/>
          <p:nvPr/>
        </p:nvSpPr>
        <p:spPr>
          <a:xfrm>
            <a:off x="5522976" y="4974336"/>
            <a:ext cx="4096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2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Regras de vínculo, duplicidades e divergências.</a:t>
            </a:r>
            <a:endParaRPr lang="en-US" sz="1220" dirty="0"/>
          </a:p>
        </p:txBody>
      </p:sp>
      <p:sp>
        <p:nvSpPr>
          <p:cNvPr id="34" name="Shape 31"/>
          <p:cNvSpPr/>
          <p:nvPr/>
        </p:nvSpPr>
        <p:spPr>
          <a:xfrm>
            <a:off x="5020056" y="5413248"/>
            <a:ext cx="320040" cy="320040"/>
          </a:xfrm>
          <a:prstGeom prst="ellipse">
            <a:avLst/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2"/>
          <p:cNvSpPr/>
          <p:nvPr/>
        </p:nvSpPr>
        <p:spPr>
          <a:xfrm>
            <a:off x="5020056" y="541324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5522976" y="5404104"/>
            <a:ext cx="40599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Tratar exceções</a:t>
            </a:r>
            <a:endParaRPr lang="en-US" sz="1800" dirty="0"/>
          </a:p>
        </p:txBody>
      </p:sp>
      <p:sp>
        <p:nvSpPr>
          <p:cNvPr id="37" name="Text 34"/>
          <p:cNvSpPr/>
          <p:nvPr/>
        </p:nvSpPr>
        <p:spPr>
          <a:xfrm>
            <a:off x="5522976" y="5779008"/>
            <a:ext cx="4096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2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Evidência, responsável e revisão humana.</a:t>
            </a:r>
            <a:endParaRPr lang="en-US" sz="1220" dirty="0"/>
          </a:p>
        </p:txBody>
      </p:sp>
      <p:sp>
        <p:nvSpPr>
          <p:cNvPr id="38" name="Shape 35"/>
          <p:cNvSpPr/>
          <p:nvPr/>
        </p:nvSpPr>
        <p:spPr>
          <a:xfrm>
            <a:off x="10222992" y="4636008"/>
            <a:ext cx="466344" cy="0"/>
          </a:xfrm>
          <a:prstGeom prst="line">
            <a:avLst/>
          </a:prstGeom>
          <a:noFill/>
          <a:ln w="16510">
            <a:solidFill>
              <a:srgbClr val="D2FB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9" name="Text 36"/>
          <p:cNvSpPr/>
          <p:nvPr/>
        </p:nvSpPr>
        <p:spPr>
          <a:xfrm>
            <a:off x="10972800" y="2944368"/>
            <a:ext cx="2916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INFORMAÇÃO ÚTIL</a:t>
            </a:r>
            <a:endParaRPr lang="en-US" sz="1000" dirty="0"/>
          </a:p>
        </p:txBody>
      </p:sp>
      <p:sp>
        <p:nvSpPr>
          <p:cNvPr id="40" name="Text 37"/>
          <p:cNvSpPr/>
          <p:nvPr/>
        </p:nvSpPr>
        <p:spPr>
          <a:xfrm>
            <a:off x="10972800" y="356616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Visão unificada</a:t>
            </a:r>
            <a:endParaRPr lang="en-US" sz="1900" dirty="0"/>
          </a:p>
        </p:txBody>
      </p:sp>
      <p:sp>
        <p:nvSpPr>
          <p:cNvPr id="41" name="Text 38"/>
          <p:cNvSpPr/>
          <p:nvPr/>
        </p:nvSpPr>
        <p:spPr>
          <a:xfrm>
            <a:off x="10972800" y="3959352"/>
            <a:ext cx="2834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8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 do mesmo negócio, no mesmo contexto.</a:t>
            </a:r>
            <a:endParaRPr lang="en-US" sz="1280" dirty="0"/>
          </a:p>
        </p:txBody>
      </p:sp>
      <p:sp>
        <p:nvSpPr>
          <p:cNvPr id="42" name="Text 39"/>
          <p:cNvSpPr/>
          <p:nvPr/>
        </p:nvSpPr>
        <p:spPr>
          <a:xfrm>
            <a:off x="10972800" y="45262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Rastreabilidade</a:t>
            </a:r>
            <a:endParaRPr lang="en-US" sz="1900" dirty="0"/>
          </a:p>
        </p:txBody>
      </p:sp>
      <p:sp>
        <p:nvSpPr>
          <p:cNvPr id="43" name="Text 40"/>
          <p:cNvSpPr/>
          <p:nvPr/>
        </p:nvSpPr>
        <p:spPr>
          <a:xfrm>
            <a:off x="10972800" y="4919472"/>
            <a:ext cx="2834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8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Origem e critérios de cada vínculo.</a:t>
            </a:r>
            <a:endParaRPr lang="en-US" sz="1280" dirty="0"/>
          </a:p>
        </p:txBody>
      </p:sp>
      <p:sp>
        <p:nvSpPr>
          <p:cNvPr id="44" name="Text 41"/>
          <p:cNvSpPr/>
          <p:nvPr/>
        </p:nvSpPr>
        <p:spPr>
          <a:xfrm>
            <a:off x="10972800" y="548640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Fila de pendências</a:t>
            </a:r>
            <a:endParaRPr lang="en-US" sz="1900" dirty="0"/>
          </a:p>
        </p:txBody>
      </p:sp>
      <p:sp>
        <p:nvSpPr>
          <p:cNvPr id="45" name="Text 42"/>
          <p:cNvSpPr/>
          <p:nvPr/>
        </p:nvSpPr>
        <p:spPr>
          <a:xfrm>
            <a:off x="10972800" y="5879592"/>
            <a:ext cx="2834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8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que falta, por quê e quem resolve.</a:t>
            </a:r>
            <a:endParaRPr lang="en-US" sz="1280" dirty="0"/>
          </a:p>
        </p:txBody>
      </p:sp>
      <p:sp>
        <p:nvSpPr>
          <p:cNvPr id="46" name="Shape 43"/>
          <p:cNvSpPr/>
          <p:nvPr/>
        </p:nvSpPr>
        <p:spPr>
          <a:xfrm>
            <a:off x="658368" y="6967728"/>
            <a:ext cx="13313664" cy="0"/>
          </a:xfrm>
          <a:prstGeom prst="line">
            <a:avLst/>
          </a:prstGeom>
          <a:noFill/>
          <a:ln w="7620">
            <a:solidFill>
              <a:srgbClr val="29403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Text 44"/>
          <p:cNvSpPr/>
          <p:nvPr/>
        </p:nvSpPr>
        <p:spPr>
          <a:xfrm>
            <a:off x="658368" y="7159752"/>
            <a:ext cx="1316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Financeiro + comercial + documentos + operação, reconciliados conforme as fontes disponíveis.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336F4F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FINANCEIRO INTEGRADO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pedido ao dinheiro na conta.</a:t>
            </a:r>
            <a:endParaRPr lang="en-US" sz="3700" dirty="0"/>
          </a:p>
        </p:txBody>
      </p:sp>
      <p:sp>
        <p:nvSpPr>
          <p:cNvPr id="10" name="Text 7"/>
          <p:cNvSpPr/>
          <p:nvPr/>
        </p:nvSpPr>
        <p:spPr>
          <a:xfrm>
            <a:off x="658368" y="2212848"/>
            <a:ext cx="1289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Conexão com contas e meios de pagamento para acompanhar pagamentos, recebimentos e diferenças.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58368" y="2880360"/>
            <a:ext cx="4224528" cy="310896"/>
          </a:xfrm>
          <a:prstGeom prst="roundRect">
            <a:avLst>
              <a:gd name="adj" fmla="val 44118"/>
            </a:avLst>
          </a:prstGeom>
          <a:solidFill>
            <a:srgbClr val="E4EACD"/>
          </a:solidFill>
          <a:ln w="12700">
            <a:solidFill>
              <a:srgbClr val="E4EAC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768096" y="2903220"/>
            <a:ext cx="40050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EXEMPLO ILUSTRATIVO · DADOS FICTÍCIOS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58368" y="3410712"/>
            <a:ext cx="8769096" cy="3035808"/>
          </a:xfrm>
          <a:prstGeom prst="roundRect">
            <a:avLst>
              <a:gd name="adj" fmla="val 4518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658368" y="3410712"/>
            <a:ext cx="8769096" cy="530352"/>
          </a:xfrm>
          <a:prstGeom prst="rect">
            <a:avLst/>
          </a:prstGeom>
          <a:solidFill>
            <a:srgbClr val="10251E"/>
          </a:solidFill>
          <a:ln w="12700">
            <a:solidFill>
              <a:srgbClr val="1025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868680" y="354787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PEDIDO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2852928" y="3547872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PREVISTO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4800600" y="3547872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RECEBIDO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6675120" y="3547872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SITUAÇÃO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868680" y="4114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PV-1042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2852928" y="4114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R$ 1.250,00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4800600" y="4114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R$ 1.250,00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6675120" y="4096512"/>
            <a:ext cx="2185416" cy="310896"/>
          </a:xfrm>
          <a:prstGeom prst="roundRect">
            <a:avLst>
              <a:gd name="adj" fmla="val 44118"/>
            </a:avLst>
          </a:prstGeom>
          <a:solidFill>
            <a:srgbClr val="E2EDCF"/>
          </a:solidFill>
          <a:ln w="12700">
            <a:solidFill>
              <a:srgbClr val="E2EDC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6784848" y="4119372"/>
            <a:ext cx="1965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Conciliado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822960" y="4562856"/>
            <a:ext cx="8394192" cy="0"/>
          </a:xfrm>
          <a:prstGeom prst="line">
            <a:avLst/>
          </a:prstGeom>
          <a:noFill/>
          <a:ln w="762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868680" y="4709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PV-1043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2852928" y="4709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R$ 980,00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4800600" y="4709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R$ 950,00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6675120" y="4690872"/>
            <a:ext cx="2185416" cy="310896"/>
          </a:xfrm>
          <a:prstGeom prst="roundRect">
            <a:avLst>
              <a:gd name="adj" fmla="val 44118"/>
            </a:avLst>
          </a:prstGeom>
          <a:solidFill>
            <a:srgbClr val="F4E7DA"/>
          </a:solidFill>
          <a:ln w="12700">
            <a:solidFill>
              <a:srgbClr val="F4E7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6784848" y="4713732"/>
            <a:ext cx="1965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Validar tarifa</a:t>
            </a:r>
            <a:endParaRPr lang="en-US" sz="1000" dirty="0"/>
          </a:p>
        </p:txBody>
      </p:sp>
      <p:sp>
        <p:nvSpPr>
          <p:cNvPr id="30" name="Shape 27"/>
          <p:cNvSpPr/>
          <p:nvPr/>
        </p:nvSpPr>
        <p:spPr>
          <a:xfrm>
            <a:off x="822960" y="5157216"/>
            <a:ext cx="8394192" cy="0"/>
          </a:xfrm>
          <a:prstGeom prst="line">
            <a:avLst/>
          </a:prstGeom>
          <a:noFill/>
          <a:ln w="762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868680" y="53035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PV-1044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2852928" y="53035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R$ 420,00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4800600" y="53035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R$ 0,00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6675120" y="5285232"/>
            <a:ext cx="2185416" cy="310896"/>
          </a:xfrm>
          <a:prstGeom prst="roundRect">
            <a:avLst>
              <a:gd name="adj" fmla="val 44118"/>
            </a:avLst>
          </a:prstGeom>
          <a:solidFill>
            <a:srgbClr val="F4E7DA"/>
          </a:solidFill>
          <a:ln w="12700">
            <a:solidFill>
              <a:srgbClr val="F4E7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2"/>
          <p:cNvSpPr/>
          <p:nvPr/>
        </p:nvSpPr>
        <p:spPr>
          <a:xfrm>
            <a:off x="6784848" y="5308092"/>
            <a:ext cx="1965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receber</a:t>
            </a:r>
            <a:endParaRPr lang="en-US" sz="1000" dirty="0"/>
          </a:p>
        </p:txBody>
      </p:sp>
      <p:sp>
        <p:nvSpPr>
          <p:cNvPr id="36" name="Shape 33"/>
          <p:cNvSpPr/>
          <p:nvPr/>
        </p:nvSpPr>
        <p:spPr>
          <a:xfrm>
            <a:off x="822960" y="5751576"/>
            <a:ext cx="8394192" cy="0"/>
          </a:xfrm>
          <a:prstGeom prst="line">
            <a:avLst/>
          </a:prstGeom>
          <a:noFill/>
          <a:ln w="762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4"/>
          <p:cNvSpPr/>
          <p:nvPr/>
        </p:nvSpPr>
        <p:spPr>
          <a:xfrm>
            <a:off x="868680" y="5897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PV-1045</a:t>
            </a:r>
            <a:endParaRPr lang="en-US" sz="1300" dirty="0"/>
          </a:p>
        </p:txBody>
      </p:sp>
      <p:sp>
        <p:nvSpPr>
          <p:cNvPr id="38" name="Text 35"/>
          <p:cNvSpPr/>
          <p:nvPr/>
        </p:nvSpPr>
        <p:spPr>
          <a:xfrm>
            <a:off x="2852928" y="5897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R$ 640,00</a:t>
            </a:r>
            <a:endParaRPr lang="en-US" sz="1300" dirty="0"/>
          </a:p>
        </p:txBody>
      </p:sp>
      <p:sp>
        <p:nvSpPr>
          <p:cNvPr id="39" name="Text 36"/>
          <p:cNvSpPr/>
          <p:nvPr/>
        </p:nvSpPr>
        <p:spPr>
          <a:xfrm>
            <a:off x="4800600" y="5897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R$ 320,00</a:t>
            </a:r>
            <a:endParaRPr lang="en-US" sz="1300" dirty="0"/>
          </a:p>
        </p:txBody>
      </p:sp>
      <p:sp>
        <p:nvSpPr>
          <p:cNvPr id="40" name="Shape 37"/>
          <p:cNvSpPr/>
          <p:nvPr/>
        </p:nvSpPr>
        <p:spPr>
          <a:xfrm>
            <a:off x="6675120" y="5879592"/>
            <a:ext cx="2185416" cy="310896"/>
          </a:xfrm>
          <a:prstGeom prst="roundRect">
            <a:avLst>
              <a:gd name="adj" fmla="val 44118"/>
            </a:avLst>
          </a:prstGeom>
          <a:solidFill>
            <a:srgbClr val="F4E7DA"/>
          </a:solidFill>
          <a:ln w="12700">
            <a:solidFill>
              <a:srgbClr val="F4E7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Text 38"/>
          <p:cNvSpPr/>
          <p:nvPr/>
        </p:nvSpPr>
        <p:spPr>
          <a:xfrm>
            <a:off x="6784848" y="5902452"/>
            <a:ext cx="1965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Parcial</a:t>
            </a:r>
            <a:endParaRPr lang="en-US" sz="1000" dirty="0"/>
          </a:p>
        </p:txBody>
      </p:sp>
      <p:sp>
        <p:nvSpPr>
          <p:cNvPr id="42" name="Shape 39"/>
          <p:cNvSpPr/>
          <p:nvPr/>
        </p:nvSpPr>
        <p:spPr>
          <a:xfrm>
            <a:off x="9729216" y="2880360"/>
            <a:ext cx="4242816" cy="3584448"/>
          </a:xfrm>
          <a:prstGeom prst="roundRect">
            <a:avLst>
              <a:gd name="adj" fmla="val 3827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40112" y="3191256"/>
            <a:ext cx="484632" cy="484632"/>
          </a:xfrm>
          <a:prstGeom prst="rect">
            <a:avLst/>
          </a:prstGeom>
        </p:spPr>
      </p:pic>
      <p:sp>
        <p:nvSpPr>
          <p:cNvPr id="44" name="Text 40"/>
          <p:cNvSpPr/>
          <p:nvPr/>
        </p:nvSpPr>
        <p:spPr>
          <a:xfrm>
            <a:off x="10040112" y="3904488"/>
            <a:ext cx="3520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Fechamento com contexto</a:t>
            </a:r>
            <a:endParaRPr lang="en-US" sz="2400" dirty="0"/>
          </a:p>
        </p:txBody>
      </p:sp>
      <p:sp>
        <p:nvSpPr>
          <p:cNvPr id="45" name="Text 41"/>
          <p:cNvSpPr/>
          <p:nvPr/>
        </p:nvSpPr>
        <p:spPr>
          <a:xfrm>
            <a:off x="10040112" y="4837176"/>
            <a:ext cx="3557016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Tarifas e valores líquidos</a:t>
            </a:r>
            <a:endParaRPr lang="en-US" sz="15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Recebimentos parciais</a:t>
            </a:r>
            <a:endParaRPr lang="en-US" sz="15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Estornos e duplicidades</a:t>
            </a:r>
            <a:endParaRPr lang="en-US" sz="15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Transferências entre contas</a:t>
            </a:r>
            <a:endParaRPr lang="en-US" sz="1500" dirty="0"/>
          </a:p>
        </p:txBody>
      </p:sp>
      <p:sp>
        <p:nvSpPr>
          <p:cNvPr id="46" name="Text 42"/>
          <p:cNvSpPr/>
          <p:nvPr/>
        </p:nvSpPr>
        <p:spPr>
          <a:xfrm>
            <a:off x="658368" y="6784848"/>
            <a:ext cx="131673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336F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APIs bancárias e de gateways · Open Finance via parceiro habilitado · Importação de extratos como alternativa</a:t>
            </a:r>
            <a:endParaRPr lang="en-US" sz="1400" dirty="0"/>
          </a:p>
        </p:txBody>
      </p:sp>
      <p:sp>
        <p:nvSpPr>
          <p:cNvPr id="47" name="Text 43"/>
          <p:cNvSpPr/>
          <p:nvPr/>
        </p:nvSpPr>
        <p:spPr>
          <a:xfrm>
            <a:off x="658368" y="7315200"/>
            <a:ext cx="131673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Cobertura, consentimento, permissões e frequência de atualização são validados por instituição e provedor. [1]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9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NOTAS &amp; DOCUMENTOS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29403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 documento no seu lugar.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 pendência visível.</a:t>
            </a:r>
            <a:endParaRPr lang="en-US" sz="3700" dirty="0"/>
          </a:p>
        </p:txBody>
      </p:sp>
      <p:sp>
        <p:nvSpPr>
          <p:cNvPr id="10" name="Shape 7"/>
          <p:cNvSpPr/>
          <p:nvPr/>
        </p:nvSpPr>
        <p:spPr>
          <a:xfrm rot="180000">
            <a:off x="1069848" y="2816352"/>
            <a:ext cx="4443984" cy="4242816"/>
          </a:xfrm>
          <a:prstGeom prst="roundRect">
            <a:avLst>
              <a:gd name="adj" fmla="val 2586"/>
            </a:avLst>
          </a:prstGeom>
          <a:solidFill>
            <a:srgbClr val="264331"/>
          </a:solidFill>
          <a:ln w="12700">
            <a:solidFill>
              <a:srgbClr val="26433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841248" y="2825496"/>
            <a:ext cx="4443984" cy="4242816"/>
          </a:xfrm>
          <a:prstGeom prst="roundRect">
            <a:avLst>
              <a:gd name="adj" fmla="val 2586"/>
            </a:avLst>
          </a:prstGeom>
          <a:solidFill>
            <a:srgbClr val="F3F4ED"/>
          </a:solidFill>
          <a:ln w="12700">
            <a:solidFill>
              <a:srgbClr val="F3F4ED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0432" y="3172968"/>
            <a:ext cx="502920" cy="5029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874520" y="3236976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DOCUMENTO DEMONSTRATIVO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1170432" y="4032504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Nota de serviço</a:t>
            </a:r>
            <a:endParaRPr lang="en-US" sz="2800" dirty="0"/>
          </a:p>
        </p:txBody>
      </p:sp>
      <p:sp>
        <p:nvSpPr>
          <p:cNvPr id="15" name="Shape 11"/>
          <p:cNvSpPr/>
          <p:nvPr/>
        </p:nvSpPr>
        <p:spPr>
          <a:xfrm>
            <a:off x="1170432" y="4764024"/>
            <a:ext cx="3685032" cy="0"/>
          </a:xfrm>
          <a:prstGeom prst="line">
            <a:avLst/>
          </a:prstGeom>
          <a:noFill/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1170432" y="5038344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Vínculo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2377440" y="5029200"/>
            <a:ext cx="249631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2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Pedido PV-1042</a:t>
            </a:r>
            <a:endParaRPr lang="en-US" sz="1120" dirty="0"/>
          </a:p>
        </p:txBody>
      </p:sp>
      <p:sp>
        <p:nvSpPr>
          <p:cNvPr id="18" name="Text 14"/>
          <p:cNvSpPr/>
          <p:nvPr/>
        </p:nvSpPr>
        <p:spPr>
          <a:xfrm>
            <a:off x="1170432" y="5568696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Arquivo</a:t>
            </a:r>
            <a:endParaRPr lang="en-US" sz="1100" dirty="0"/>
          </a:p>
        </p:txBody>
      </p:sp>
      <p:sp>
        <p:nvSpPr>
          <p:cNvPr id="19" name="Text 15"/>
          <p:cNvSpPr/>
          <p:nvPr/>
        </p:nvSpPr>
        <p:spPr>
          <a:xfrm>
            <a:off x="2377440" y="5559552"/>
            <a:ext cx="249631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2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XML / PDF</a:t>
            </a:r>
            <a:endParaRPr lang="en-US" sz="1120" dirty="0"/>
          </a:p>
        </p:txBody>
      </p:sp>
      <p:sp>
        <p:nvSpPr>
          <p:cNvPr id="20" name="Text 16"/>
          <p:cNvSpPr/>
          <p:nvPr/>
        </p:nvSpPr>
        <p:spPr>
          <a:xfrm>
            <a:off x="1170432" y="6099048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Conferência</a:t>
            </a:r>
            <a:endParaRPr lang="en-US" sz="1100" dirty="0"/>
          </a:p>
        </p:txBody>
      </p:sp>
      <p:sp>
        <p:nvSpPr>
          <p:cNvPr id="21" name="Text 17"/>
          <p:cNvSpPr/>
          <p:nvPr/>
        </p:nvSpPr>
        <p:spPr>
          <a:xfrm>
            <a:off x="2377440" y="6089904"/>
            <a:ext cx="249631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2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Documento × pedido × recebimento</a:t>
            </a:r>
            <a:endParaRPr lang="en-US" sz="1120" dirty="0"/>
          </a:p>
        </p:txBody>
      </p:sp>
      <p:sp>
        <p:nvSpPr>
          <p:cNvPr id="22" name="Shape 18"/>
          <p:cNvSpPr/>
          <p:nvPr/>
        </p:nvSpPr>
        <p:spPr>
          <a:xfrm>
            <a:off x="1170432" y="6492240"/>
            <a:ext cx="3364992" cy="310896"/>
          </a:xfrm>
          <a:prstGeom prst="roundRect">
            <a:avLst>
              <a:gd name="adj" fmla="val 44118"/>
            </a:avLst>
          </a:prstGeom>
          <a:solidFill>
            <a:srgbClr val="E0EBC7"/>
          </a:solidFill>
          <a:ln w="12700">
            <a:solidFill>
              <a:srgbClr val="E0EBC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19"/>
          <p:cNvSpPr/>
          <p:nvPr/>
        </p:nvSpPr>
        <p:spPr>
          <a:xfrm>
            <a:off x="1280160" y="6515100"/>
            <a:ext cx="314553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PRONTA PARA CONFERÊNCIA</a:t>
            </a:r>
            <a:endParaRPr lang="en-US" sz="1000" dirty="0"/>
          </a:p>
        </p:txBody>
      </p:sp>
      <p:sp>
        <p:nvSpPr>
          <p:cNvPr id="24" name="Shape 20"/>
          <p:cNvSpPr/>
          <p:nvPr/>
        </p:nvSpPr>
        <p:spPr>
          <a:xfrm>
            <a:off x="6473952" y="2880360"/>
            <a:ext cx="420624" cy="420624"/>
          </a:xfrm>
          <a:prstGeom prst="ellipse">
            <a:avLst/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1"/>
          <p:cNvSpPr/>
          <p:nvPr/>
        </p:nvSpPr>
        <p:spPr>
          <a:xfrm>
            <a:off x="6473952" y="28803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100" dirty="0"/>
          </a:p>
        </p:txBody>
      </p:sp>
      <p:sp>
        <p:nvSpPr>
          <p:cNvPr id="26" name="Text 22"/>
          <p:cNvSpPr/>
          <p:nvPr/>
        </p:nvSpPr>
        <p:spPr>
          <a:xfrm>
            <a:off x="7178040" y="2871216"/>
            <a:ext cx="62270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Capturar e organizar</a:t>
            </a:r>
            <a:endParaRPr lang="en-US" sz="2200" dirty="0"/>
          </a:p>
        </p:txBody>
      </p:sp>
      <p:sp>
        <p:nvSpPr>
          <p:cNvPr id="27" name="Text 23"/>
          <p:cNvSpPr/>
          <p:nvPr/>
        </p:nvSpPr>
        <p:spPr>
          <a:xfrm>
            <a:off x="7178040" y="3328416"/>
            <a:ext cx="6227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Receber arquivos e dados de fontes autorizadas.</a:t>
            </a:r>
            <a:endParaRPr lang="en-US" sz="1400" dirty="0"/>
          </a:p>
        </p:txBody>
      </p:sp>
      <p:sp>
        <p:nvSpPr>
          <p:cNvPr id="28" name="Shape 24"/>
          <p:cNvSpPr/>
          <p:nvPr/>
        </p:nvSpPr>
        <p:spPr>
          <a:xfrm>
            <a:off x="6473952" y="3913632"/>
            <a:ext cx="420624" cy="420624"/>
          </a:xfrm>
          <a:prstGeom prst="ellipse">
            <a:avLst/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5"/>
          <p:cNvSpPr/>
          <p:nvPr/>
        </p:nvSpPr>
        <p:spPr>
          <a:xfrm>
            <a:off x="6473952" y="39136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100" dirty="0"/>
          </a:p>
        </p:txBody>
      </p:sp>
      <p:sp>
        <p:nvSpPr>
          <p:cNvPr id="30" name="Text 26"/>
          <p:cNvSpPr/>
          <p:nvPr/>
        </p:nvSpPr>
        <p:spPr>
          <a:xfrm>
            <a:off x="7178040" y="3904488"/>
            <a:ext cx="62270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Extrair e classificar</a:t>
            </a:r>
            <a:endParaRPr lang="en-US" sz="2200" dirty="0"/>
          </a:p>
        </p:txBody>
      </p:sp>
      <p:sp>
        <p:nvSpPr>
          <p:cNvPr id="31" name="Text 27"/>
          <p:cNvSpPr/>
          <p:nvPr/>
        </p:nvSpPr>
        <p:spPr>
          <a:xfrm>
            <a:off x="7178040" y="4361688"/>
            <a:ext cx="6227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Estruturar campos e encaminhar casos de baixa confiança para revisão.</a:t>
            </a:r>
            <a:endParaRPr lang="en-US" sz="1400" dirty="0"/>
          </a:p>
        </p:txBody>
      </p:sp>
      <p:sp>
        <p:nvSpPr>
          <p:cNvPr id="32" name="Shape 28"/>
          <p:cNvSpPr/>
          <p:nvPr/>
        </p:nvSpPr>
        <p:spPr>
          <a:xfrm>
            <a:off x="6473952" y="4946904"/>
            <a:ext cx="420624" cy="420624"/>
          </a:xfrm>
          <a:prstGeom prst="ellipse">
            <a:avLst/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29"/>
          <p:cNvSpPr/>
          <p:nvPr/>
        </p:nvSpPr>
        <p:spPr>
          <a:xfrm>
            <a:off x="6473952" y="4946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100" dirty="0"/>
          </a:p>
        </p:txBody>
      </p:sp>
      <p:sp>
        <p:nvSpPr>
          <p:cNvPr id="34" name="Text 30"/>
          <p:cNvSpPr/>
          <p:nvPr/>
        </p:nvSpPr>
        <p:spPr>
          <a:xfrm>
            <a:off x="7178040" y="4937760"/>
            <a:ext cx="62270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Conferir e vincular</a:t>
            </a:r>
            <a:endParaRPr lang="en-US" sz="2200" dirty="0"/>
          </a:p>
        </p:txBody>
      </p:sp>
      <p:sp>
        <p:nvSpPr>
          <p:cNvPr id="35" name="Text 31"/>
          <p:cNvSpPr/>
          <p:nvPr/>
        </p:nvSpPr>
        <p:spPr>
          <a:xfrm>
            <a:off x="7178040" y="5394960"/>
            <a:ext cx="6227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Relacionar nota, pedido, contrato e pagamento.</a:t>
            </a:r>
            <a:endParaRPr lang="en-US" sz="1400" dirty="0"/>
          </a:p>
        </p:txBody>
      </p:sp>
      <p:sp>
        <p:nvSpPr>
          <p:cNvPr id="36" name="Shape 32"/>
          <p:cNvSpPr/>
          <p:nvPr/>
        </p:nvSpPr>
        <p:spPr>
          <a:xfrm>
            <a:off x="6473952" y="5980176"/>
            <a:ext cx="420624" cy="420624"/>
          </a:xfrm>
          <a:prstGeom prst="ellipse">
            <a:avLst/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3"/>
          <p:cNvSpPr/>
          <p:nvPr/>
        </p:nvSpPr>
        <p:spPr>
          <a:xfrm>
            <a:off x="6473952" y="598017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100" dirty="0"/>
          </a:p>
        </p:txBody>
      </p:sp>
      <p:sp>
        <p:nvSpPr>
          <p:cNvPr id="38" name="Text 34"/>
          <p:cNvSpPr/>
          <p:nvPr/>
        </p:nvSpPr>
        <p:spPr>
          <a:xfrm>
            <a:off x="7178040" y="5971032"/>
            <a:ext cx="62270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Acompanhar pendências</a:t>
            </a:r>
            <a:endParaRPr lang="en-US" sz="2200" dirty="0"/>
          </a:p>
        </p:txBody>
      </p:sp>
      <p:sp>
        <p:nvSpPr>
          <p:cNvPr id="39" name="Text 35"/>
          <p:cNvSpPr/>
          <p:nvPr/>
        </p:nvSpPr>
        <p:spPr>
          <a:xfrm>
            <a:off x="7178040" y="6428232"/>
            <a:ext cx="6227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Monitorar ausência de documento e eventos disponíveis no emissor.</a:t>
            </a:r>
            <a:endParaRPr lang="en-US" sz="1400" dirty="0"/>
          </a:p>
        </p:txBody>
      </p:sp>
      <p:sp>
        <p:nvSpPr>
          <p:cNvPr id="40" name="Text 36"/>
          <p:cNvSpPr/>
          <p:nvPr/>
        </p:nvSpPr>
        <p:spPr>
          <a:xfrm>
            <a:off x="658368" y="7342632"/>
            <a:ext cx="132588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97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Acompanhamento tecnológico. Validações fiscais e contábeis permanecem com os responsáveis. [3]</a:t>
            </a:r>
            <a:endParaRPr lang="en-US" sz="9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336F4F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JORNADA DO CLIENTE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conversa que continua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ao longo de toda a jornada.</a:t>
            </a:r>
            <a:endParaRPr lang="en-US" sz="3700" dirty="0"/>
          </a:p>
        </p:txBody>
      </p:sp>
      <p:sp>
        <p:nvSpPr>
          <p:cNvPr id="10" name="Text 7"/>
          <p:cNvSpPr/>
          <p:nvPr/>
        </p:nvSpPr>
        <p:spPr>
          <a:xfrm>
            <a:off x="658368" y="2212848"/>
            <a:ext cx="1289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primeiro contato ao pós-venda: contexto, acompanhamento e próximos passos.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1078992" y="3447288"/>
            <a:ext cx="12271248" cy="0"/>
          </a:xfrm>
          <a:prstGeom prst="line">
            <a:avLst/>
          </a:prstGeom>
          <a:noFill/>
          <a:ln w="1905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768096" y="3227832"/>
            <a:ext cx="457200" cy="457200"/>
          </a:xfrm>
          <a:prstGeom prst="ellipse">
            <a:avLst/>
          </a:prstGeom>
          <a:solidFill>
            <a:srgbClr val="F3F4ED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768096" y="32278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658368" y="3922776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Entrada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658368" y="4480560"/>
            <a:ext cx="2130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Captura de leads</a:t>
            </a:r>
            <a:endParaRPr lang="en-US" sz="13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origem do contato.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026664" y="3227832"/>
            <a:ext cx="457200" cy="457200"/>
          </a:xfrm>
          <a:prstGeom prst="ellipse">
            <a:avLst/>
          </a:prstGeom>
          <a:solidFill>
            <a:srgbClr val="F3F4ED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3026664" y="32278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2916936" y="3922776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Qualificação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2916936" y="4480560"/>
            <a:ext cx="2130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Necessidade, perfil</a:t>
            </a:r>
            <a:endParaRPr lang="en-US" sz="13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encaminhamento.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5285232" y="3227832"/>
            <a:ext cx="457200" cy="457200"/>
          </a:xfrm>
          <a:prstGeom prst="ellipse">
            <a:avLst/>
          </a:prstGeom>
          <a:solidFill>
            <a:srgbClr val="F3F4ED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5285232" y="32278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5175504" y="3922776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Proposta</a:t>
            </a:r>
            <a:endParaRPr lang="en-US" sz="1900" dirty="0"/>
          </a:p>
        </p:txBody>
      </p:sp>
      <p:sp>
        <p:nvSpPr>
          <p:cNvPr id="23" name="Text 20"/>
          <p:cNvSpPr/>
          <p:nvPr/>
        </p:nvSpPr>
        <p:spPr>
          <a:xfrm>
            <a:off x="5175504" y="4480560"/>
            <a:ext cx="2130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Orçamento e</a:t>
            </a:r>
            <a:endParaRPr lang="en-US" sz="13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retorno combinado.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543800" y="3227832"/>
            <a:ext cx="457200" cy="457200"/>
          </a:xfrm>
          <a:prstGeom prst="ellipse">
            <a:avLst/>
          </a:prstGeom>
          <a:solidFill>
            <a:srgbClr val="F3F4ED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7543800" y="32278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7434072" y="3922776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Conversão</a:t>
            </a:r>
            <a:endParaRPr lang="en-US" sz="1900" dirty="0"/>
          </a:p>
        </p:txBody>
      </p:sp>
      <p:sp>
        <p:nvSpPr>
          <p:cNvPr id="27" name="Text 24"/>
          <p:cNvSpPr/>
          <p:nvPr/>
        </p:nvSpPr>
        <p:spPr>
          <a:xfrm>
            <a:off x="7434072" y="4480560"/>
            <a:ext cx="2130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Atualização da</a:t>
            </a:r>
            <a:endParaRPr lang="en-US" sz="13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oportunidade.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9802368" y="3227832"/>
            <a:ext cx="457200" cy="457200"/>
          </a:xfrm>
          <a:prstGeom prst="ellipse">
            <a:avLst/>
          </a:prstGeom>
          <a:solidFill>
            <a:srgbClr val="F3F4ED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9802368" y="32278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9692640" y="3922776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Onboarding</a:t>
            </a:r>
            <a:endParaRPr lang="en-US" sz="1900" dirty="0"/>
          </a:p>
        </p:txBody>
      </p:sp>
      <p:sp>
        <p:nvSpPr>
          <p:cNvPr id="31" name="Text 28"/>
          <p:cNvSpPr/>
          <p:nvPr/>
        </p:nvSpPr>
        <p:spPr>
          <a:xfrm>
            <a:off x="9692640" y="4480560"/>
            <a:ext cx="2130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Orientação e</a:t>
            </a:r>
            <a:endParaRPr lang="en-US" sz="13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acompanhamento.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12060936" y="3227832"/>
            <a:ext cx="457200" cy="457200"/>
          </a:xfrm>
          <a:prstGeom prst="ellipse">
            <a:avLst/>
          </a:prstGeom>
          <a:solidFill>
            <a:srgbClr val="D2FB78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0"/>
          <p:cNvSpPr/>
          <p:nvPr/>
        </p:nvSpPr>
        <p:spPr>
          <a:xfrm>
            <a:off x="12060936" y="32278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11951208" y="3922776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Pós-venda</a:t>
            </a:r>
            <a:endParaRPr lang="en-US" sz="1900" dirty="0"/>
          </a:p>
        </p:txBody>
      </p:sp>
      <p:sp>
        <p:nvSpPr>
          <p:cNvPr id="35" name="Text 32"/>
          <p:cNvSpPr/>
          <p:nvPr/>
        </p:nvSpPr>
        <p:spPr>
          <a:xfrm>
            <a:off x="11951208" y="4480560"/>
            <a:ext cx="2130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Suporte, satisfação</a:t>
            </a:r>
            <a:endParaRPr lang="en-US" sz="13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relacionamento.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658368" y="5550408"/>
            <a:ext cx="13313664" cy="1508760"/>
          </a:xfrm>
          <a:prstGeom prst="roundRect">
            <a:avLst>
              <a:gd name="adj" fmla="val 8485"/>
            </a:avLst>
          </a:prstGeom>
          <a:solidFill>
            <a:srgbClr val="10251E"/>
          </a:solidFill>
          <a:ln w="12700">
            <a:solidFill>
              <a:srgbClr val="1025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4"/>
          <p:cNvSpPr/>
          <p:nvPr/>
        </p:nvSpPr>
        <p:spPr>
          <a:xfrm>
            <a:off x="941832" y="5852160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CONVERSA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941832" y="6345936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“Podemos retomar o orçamento?”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5349240" y="5852160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CONTEXTO</a:t>
            </a:r>
            <a:endParaRPr lang="en-US" sz="1000" dirty="0"/>
          </a:p>
        </p:txBody>
      </p:sp>
      <p:sp>
        <p:nvSpPr>
          <p:cNvPr id="40" name="Text 37"/>
          <p:cNvSpPr/>
          <p:nvPr/>
        </p:nvSpPr>
        <p:spPr>
          <a:xfrm>
            <a:off x="5349240" y="6345936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Histórico + etapa + responsável</a:t>
            </a:r>
            <a:endParaRPr lang="en-US" sz="1600" dirty="0"/>
          </a:p>
        </p:txBody>
      </p:sp>
      <p:sp>
        <p:nvSpPr>
          <p:cNvPr id="41" name="Text 38"/>
          <p:cNvSpPr/>
          <p:nvPr/>
        </p:nvSpPr>
        <p:spPr>
          <a:xfrm>
            <a:off x="9756648" y="5852160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PRÓXIMA AÇÃO</a:t>
            </a:r>
            <a:endParaRPr lang="en-US" sz="1000" dirty="0"/>
          </a:p>
        </p:txBody>
      </p:sp>
      <p:sp>
        <p:nvSpPr>
          <p:cNvPr id="42" name="Text 39"/>
          <p:cNvSpPr/>
          <p:nvPr/>
        </p:nvSpPr>
        <p:spPr>
          <a:xfrm>
            <a:off x="9756648" y="6345936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Retorno com contexto e registro no CRM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658368" y="7342632"/>
            <a:ext cx="1316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Comunicações conforme permissões, políticas do canal e preferências do cliente. Atendimento humano quando necessário. [2]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9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COMUNICAÇÃO COM CONTEXTO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29403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Contexto que acompanha o cliente.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Não se perde entre ferramentas.</a:t>
            </a:r>
            <a:endParaRPr lang="en-US" sz="3700" dirty="0"/>
          </a:p>
        </p:txBody>
      </p:sp>
      <p:sp>
        <p:nvSpPr>
          <p:cNvPr id="10" name="Shape 7"/>
          <p:cNvSpPr/>
          <p:nvPr/>
        </p:nvSpPr>
        <p:spPr>
          <a:xfrm>
            <a:off x="658368" y="2770632"/>
            <a:ext cx="6281928" cy="4407408"/>
          </a:xfrm>
          <a:prstGeom prst="roundRect">
            <a:avLst>
              <a:gd name="adj" fmla="val 3112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932688" y="3035808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 · REPRESENTAÇÃO CONCEITUAL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960120" y="3648456"/>
            <a:ext cx="4645152" cy="978408"/>
          </a:xfrm>
          <a:prstGeom prst="roundRect">
            <a:avLst>
              <a:gd name="adj" fmla="val 14019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1188720" y="3840480"/>
            <a:ext cx="41788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“Prefiro receber uma proposta com as</a:t>
            </a:r>
            <a:endParaRPr lang="en-US" sz="15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automações para o meu financeiro.”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2002536" y="4828032"/>
            <a:ext cx="4599432" cy="1143000"/>
          </a:xfrm>
          <a:prstGeom prst="roundRect">
            <a:avLst>
              <a:gd name="adj" fmla="val 12000"/>
            </a:avLst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2240280" y="5047488"/>
            <a:ext cx="4096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Contexto registrado. Vou encaminhar</a:t>
            </a:r>
            <a:endParaRPr lang="en-US" sz="15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seu objetivo e o histórico ao responsável.</a:t>
            </a:r>
            <a:endParaRPr lang="en-US" sz="150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8408" y="6428232"/>
            <a:ext cx="365760" cy="36576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545336" y="6409944"/>
            <a:ext cx="48188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equipe assume sem começar do zero.</a:t>
            </a:r>
            <a:endParaRPr lang="en-US" sz="160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16368" y="2926080"/>
            <a:ext cx="429768" cy="42976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156448" y="2926080"/>
            <a:ext cx="564184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Mensagens, áudios e documentos</a:t>
            </a:r>
            <a:endParaRPr lang="en-US" sz="2200" dirty="0"/>
          </a:p>
        </p:txBody>
      </p:sp>
      <p:sp>
        <p:nvSpPr>
          <p:cNvPr id="20" name="Text 15"/>
          <p:cNvSpPr/>
          <p:nvPr/>
        </p:nvSpPr>
        <p:spPr>
          <a:xfrm>
            <a:off x="8156448" y="3511296"/>
            <a:ext cx="55138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Transcrição, resumo e organização do que chegou.</a:t>
            </a:r>
            <a:endParaRPr lang="en-US" sz="1400" dirty="0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16368" y="4178808"/>
            <a:ext cx="429768" cy="42976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156448" y="4178808"/>
            <a:ext cx="564184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Histórico e estado da conversa</a:t>
            </a:r>
            <a:endParaRPr lang="en-US" sz="2200" dirty="0"/>
          </a:p>
        </p:txBody>
      </p:sp>
      <p:sp>
        <p:nvSpPr>
          <p:cNvPr id="23" name="Text 17"/>
          <p:cNvSpPr/>
          <p:nvPr/>
        </p:nvSpPr>
        <p:spPr>
          <a:xfrm>
            <a:off x="8156448" y="4764024"/>
            <a:ext cx="55138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Etapa, responsáveis, registros e tarefas no mesmo fluxo.</a:t>
            </a:r>
            <a:endParaRPr lang="en-US" sz="1400" dirty="0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6368" y="5431536"/>
            <a:ext cx="429768" cy="42976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156448" y="5431536"/>
            <a:ext cx="564184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Colaboração entre pessoas e IA</a:t>
            </a:r>
            <a:endParaRPr lang="en-US" sz="2200" dirty="0"/>
          </a:p>
        </p:txBody>
      </p:sp>
      <p:sp>
        <p:nvSpPr>
          <p:cNvPr id="26" name="Text 19"/>
          <p:cNvSpPr/>
          <p:nvPr/>
        </p:nvSpPr>
        <p:spPr>
          <a:xfrm>
            <a:off x="8156448" y="6016752"/>
            <a:ext cx="55138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Triagem automatizada e transferência com contexto.</a:t>
            </a:r>
            <a:endParaRPr lang="en-US" sz="1400" dirty="0"/>
          </a:p>
        </p:txBody>
      </p:sp>
      <p:sp>
        <p:nvSpPr>
          <p:cNvPr id="27" name="Shape 20"/>
          <p:cNvSpPr/>
          <p:nvPr/>
        </p:nvSpPr>
        <p:spPr>
          <a:xfrm>
            <a:off x="7525512" y="6867144"/>
            <a:ext cx="1673352" cy="438912"/>
          </a:xfrm>
          <a:prstGeom prst="roundRect">
            <a:avLst>
              <a:gd name="adj" fmla="val 29167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1"/>
          <p:cNvSpPr/>
          <p:nvPr/>
        </p:nvSpPr>
        <p:spPr>
          <a:xfrm>
            <a:off x="7644384" y="6940296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WhatsApp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9345168" y="6867144"/>
            <a:ext cx="1371600" cy="438912"/>
          </a:xfrm>
          <a:prstGeom prst="roundRect">
            <a:avLst>
              <a:gd name="adj" fmla="val 29167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3"/>
          <p:cNvSpPr/>
          <p:nvPr/>
        </p:nvSpPr>
        <p:spPr>
          <a:xfrm>
            <a:off x="9464040" y="6940296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E-mail</a:t>
            </a:r>
            <a:endParaRPr lang="en-US" sz="1200" dirty="0"/>
          </a:p>
        </p:txBody>
      </p:sp>
      <p:sp>
        <p:nvSpPr>
          <p:cNvPr id="31" name="Shape 24"/>
          <p:cNvSpPr/>
          <p:nvPr/>
        </p:nvSpPr>
        <p:spPr>
          <a:xfrm>
            <a:off x="10863072" y="6867144"/>
            <a:ext cx="3081528" cy="438912"/>
          </a:xfrm>
          <a:prstGeom prst="roundRect">
            <a:avLst>
              <a:gd name="adj" fmla="val 29167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5"/>
          <p:cNvSpPr/>
          <p:nvPr/>
        </p:nvSpPr>
        <p:spPr>
          <a:xfrm>
            <a:off x="10981944" y="6940296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Apps de comunicação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336F4F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AUTOMAÇÃO DE ROTINAS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Rotinas que rodam.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Equipe que decide.</a:t>
            </a:r>
            <a:endParaRPr lang="en-US" sz="3700" dirty="0"/>
          </a:p>
        </p:txBody>
      </p:sp>
      <p:sp>
        <p:nvSpPr>
          <p:cNvPr id="10" name="Text 7"/>
          <p:cNvSpPr/>
          <p:nvPr/>
        </p:nvSpPr>
        <p:spPr>
          <a:xfrm>
            <a:off x="658368" y="2212848"/>
            <a:ext cx="1289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Automação de tarefas entre sistemas, com aprovação nos pontos que realmente importam.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58368" y="2944368"/>
            <a:ext cx="13313664" cy="1929384"/>
          </a:xfrm>
          <a:prstGeom prst="roundRect">
            <a:avLst>
              <a:gd name="adj" fmla="val 7583"/>
            </a:avLst>
          </a:prstGeom>
          <a:solidFill>
            <a:srgbClr val="10251E"/>
          </a:solidFill>
          <a:ln w="12700">
            <a:solidFill>
              <a:srgbClr val="10251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264" y="3264408"/>
            <a:ext cx="384048" cy="38404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969264" y="3840480"/>
            <a:ext cx="22311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Receber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969264" y="4343400"/>
            <a:ext cx="22677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Mensagem ou evento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2971800" y="3456432"/>
            <a:ext cx="402336" cy="0"/>
          </a:xfrm>
          <a:prstGeom prst="line">
            <a:avLst/>
          </a:prstGeom>
          <a:noFill/>
          <a:ln w="16510">
            <a:solidFill>
              <a:srgbClr val="D2FB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4448" y="3264408"/>
            <a:ext cx="384048" cy="38404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584448" y="3840480"/>
            <a:ext cx="22311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Interpretar</a:t>
            </a:r>
            <a:endParaRPr lang="en-US" sz="1900" dirty="0"/>
          </a:p>
        </p:txBody>
      </p:sp>
      <p:sp>
        <p:nvSpPr>
          <p:cNvPr id="18" name="Text 13"/>
          <p:cNvSpPr/>
          <p:nvPr/>
        </p:nvSpPr>
        <p:spPr>
          <a:xfrm>
            <a:off x="3584448" y="4343400"/>
            <a:ext cx="22677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 estruturados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5586984" y="3456432"/>
            <a:ext cx="402336" cy="0"/>
          </a:xfrm>
          <a:prstGeom prst="line">
            <a:avLst/>
          </a:prstGeom>
          <a:noFill/>
          <a:ln w="16510">
            <a:solidFill>
              <a:srgbClr val="D2FB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9632" y="3264408"/>
            <a:ext cx="384048" cy="38404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199632" y="3840480"/>
            <a:ext cx="22311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Aprovar</a:t>
            </a:r>
            <a:endParaRPr lang="en-US" sz="1900" dirty="0"/>
          </a:p>
        </p:txBody>
      </p:sp>
      <p:sp>
        <p:nvSpPr>
          <p:cNvPr id="22" name="Text 16"/>
          <p:cNvSpPr/>
          <p:nvPr/>
        </p:nvSpPr>
        <p:spPr>
          <a:xfrm>
            <a:off x="6199632" y="4343400"/>
            <a:ext cx="22677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Quando necessário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8202168" y="3456432"/>
            <a:ext cx="402336" cy="0"/>
          </a:xfrm>
          <a:prstGeom prst="line">
            <a:avLst/>
          </a:prstGeom>
          <a:noFill/>
          <a:ln w="16510">
            <a:solidFill>
              <a:srgbClr val="D2FB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14816" y="3264408"/>
            <a:ext cx="384048" cy="38404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814816" y="3840480"/>
            <a:ext cx="22311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Executar</a:t>
            </a:r>
            <a:endParaRPr lang="en-US" sz="1900" dirty="0"/>
          </a:p>
        </p:txBody>
      </p:sp>
      <p:sp>
        <p:nvSpPr>
          <p:cNvPr id="26" name="Text 19"/>
          <p:cNvSpPr/>
          <p:nvPr/>
        </p:nvSpPr>
        <p:spPr>
          <a:xfrm>
            <a:off x="8814816" y="4343400"/>
            <a:ext cx="22677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API ou navegador</a:t>
            </a:r>
            <a:endParaRPr lang="en-US" sz="1200" dirty="0"/>
          </a:p>
        </p:txBody>
      </p:sp>
      <p:sp>
        <p:nvSpPr>
          <p:cNvPr id="27" name="Shape 20"/>
          <p:cNvSpPr/>
          <p:nvPr/>
        </p:nvSpPr>
        <p:spPr>
          <a:xfrm>
            <a:off x="10817352" y="3456432"/>
            <a:ext cx="402336" cy="0"/>
          </a:xfrm>
          <a:prstGeom prst="line">
            <a:avLst/>
          </a:prstGeom>
          <a:noFill/>
          <a:ln w="16510">
            <a:solidFill>
              <a:srgbClr val="D2FB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30000" y="3264408"/>
            <a:ext cx="384048" cy="384048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1430000" y="3840480"/>
            <a:ext cx="22311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Comprovar</a:t>
            </a:r>
            <a:endParaRPr lang="en-US" sz="1900" dirty="0"/>
          </a:p>
        </p:txBody>
      </p:sp>
      <p:sp>
        <p:nvSpPr>
          <p:cNvPr id="30" name="Text 22"/>
          <p:cNvSpPr/>
          <p:nvPr/>
        </p:nvSpPr>
        <p:spPr>
          <a:xfrm>
            <a:off x="11430000" y="4343400"/>
            <a:ext cx="22677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Registro e evidência</a:t>
            </a:r>
            <a:endParaRPr lang="en-US" sz="1200" dirty="0"/>
          </a:p>
        </p:txBody>
      </p:sp>
      <p:sp>
        <p:nvSpPr>
          <p:cNvPr id="31" name="Shape 23"/>
          <p:cNvSpPr/>
          <p:nvPr/>
        </p:nvSpPr>
        <p:spPr>
          <a:xfrm>
            <a:off x="658368" y="5184648"/>
            <a:ext cx="4279392" cy="1993392"/>
          </a:xfrm>
          <a:prstGeom prst="roundRect">
            <a:avLst>
              <a:gd name="adj" fmla="val 6881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4"/>
          <p:cNvSpPr/>
          <p:nvPr/>
        </p:nvSpPr>
        <p:spPr>
          <a:xfrm>
            <a:off x="905256" y="5468112"/>
            <a:ext cx="376732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Lançamentos e cadastros</a:t>
            </a:r>
            <a:endParaRPr lang="en-US" sz="2000" dirty="0"/>
          </a:p>
        </p:txBody>
      </p:sp>
      <p:sp>
        <p:nvSpPr>
          <p:cNvPr id="33" name="Text 25"/>
          <p:cNvSpPr/>
          <p:nvPr/>
        </p:nvSpPr>
        <p:spPr>
          <a:xfrm>
            <a:off x="905256" y="6281928"/>
            <a:ext cx="3767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Preenchimento de sistemas, atualização de registros e organização de atividades.</a:t>
            </a:r>
            <a:endParaRPr lang="en-US" sz="1350" dirty="0"/>
          </a:p>
        </p:txBody>
      </p:sp>
      <p:sp>
        <p:nvSpPr>
          <p:cNvPr id="34" name="Shape 26"/>
          <p:cNvSpPr/>
          <p:nvPr/>
        </p:nvSpPr>
        <p:spPr>
          <a:xfrm>
            <a:off x="5175504" y="5184648"/>
            <a:ext cx="4279392" cy="1993392"/>
          </a:xfrm>
          <a:prstGeom prst="roundRect">
            <a:avLst>
              <a:gd name="adj" fmla="val 6881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27"/>
          <p:cNvSpPr/>
          <p:nvPr/>
        </p:nvSpPr>
        <p:spPr>
          <a:xfrm>
            <a:off x="5422392" y="5468112"/>
            <a:ext cx="376732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Documentos e relatórios</a:t>
            </a:r>
            <a:endParaRPr lang="en-US" sz="2000" dirty="0"/>
          </a:p>
        </p:txBody>
      </p:sp>
      <p:sp>
        <p:nvSpPr>
          <p:cNvPr id="36" name="Text 28"/>
          <p:cNvSpPr/>
          <p:nvPr/>
        </p:nvSpPr>
        <p:spPr>
          <a:xfrm>
            <a:off x="5422392" y="6281928"/>
            <a:ext cx="3767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Extração de campos, geração de arquivos e preparação de materiais para validação.</a:t>
            </a:r>
            <a:endParaRPr lang="en-US" sz="1350" dirty="0"/>
          </a:p>
        </p:txBody>
      </p:sp>
      <p:sp>
        <p:nvSpPr>
          <p:cNvPr id="37" name="Shape 29"/>
          <p:cNvSpPr/>
          <p:nvPr/>
        </p:nvSpPr>
        <p:spPr>
          <a:xfrm>
            <a:off x="9692640" y="5184648"/>
            <a:ext cx="4279392" cy="1993392"/>
          </a:xfrm>
          <a:prstGeom prst="roundRect">
            <a:avLst>
              <a:gd name="adj" fmla="val 6881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0"/>
          <p:cNvSpPr/>
          <p:nvPr/>
        </p:nvSpPr>
        <p:spPr>
          <a:xfrm>
            <a:off x="9939528" y="5468112"/>
            <a:ext cx="376732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Alertas e tarefas</a:t>
            </a:r>
            <a:endParaRPr lang="en-US" sz="2000" dirty="0"/>
          </a:p>
        </p:txBody>
      </p:sp>
      <p:sp>
        <p:nvSpPr>
          <p:cNvPr id="39" name="Text 31"/>
          <p:cNvSpPr/>
          <p:nvPr/>
        </p:nvSpPr>
        <p:spPr>
          <a:xfrm>
            <a:off x="9939528" y="6281928"/>
            <a:ext cx="37673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Vencimentos, mudanças de status, falhas de execução e pendências com responsável.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9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AGENTES ESPECIALIZADOS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29403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Agentes de IA com função,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limite e responsabilidade.</a:t>
            </a:r>
            <a:endParaRPr lang="en-US" sz="3700" dirty="0"/>
          </a:p>
        </p:txBody>
      </p:sp>
      <p:sp>
        <p:nvSpPr>
          <p:cNvPr id="10" name="Shape 7"/>
          <p:cNvSpPr/>
          <p:nvPr/>
        </p:nvSpPr>
        <p:spPr>
          <a:xfrm>
            <a:off x="658368" y="2779776"/>
            <a:ext cx="3182112" cy="4178808"/>
          </a:xfrm>
          <a:prstGeom prst="roundRect">
            <a:avLst>
              <a:gd name="adj" fmla="val 4310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3054096"/>
            <a:ext cx="512064" cy="51206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14400" y="3813048"/>
            <a:ext cx="26609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</a:t>
            </a:r>
            <a:endParaRPr lang="en-US" sz="2500" dirty="0"/>
          </a:p>
        </p:txBody>
      </p:sp>
      <p:sp>
        <p:nvSpPr>
          <p:cNvPr id="13" name="Text 9"/>
          <p:cNvSpPr/>
          <p:nvPr/>
        </p:nvSpPr>
        <p:spPr>
          <a:xfrm>
            <a:off x="914400" y="4553712"/>
            <a:ext cx="2660904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Entende a solicitação.</a:t>
            </a:r>
            <a:endParaRPr lang="en-US" sz="14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Busca respostas na base.</a:t>
            </a:r>
            <a:endParaRPr lang="en-US" sz="14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Encaminha ao responsável.</a:t>
            </a:r>
            <a:endParaRPr lang="en-US" sz="1450" dirty="0"/>
          </a:p>
        </p:txBody>
      </p:sp>
      <p:sp>
        <p:nvSpPr>
          <p:cNvPr id="14" name="Shape 10"/>
          <p:cNvSpPr/>
          <p:nvPr/>
        </p:nvSpPr>
        <p:spPr>
          <a:xfrm>
            <a:off x="905256" y="5952744"/>
            <a:ext cx="2679192" cy="0"/>
          </a:xfrm>
          <a:prstGeom prst="line">
            <a:avLst/>
          </a:prstGeom>
          <a:noFill/>
          <a:ln w="10160">
            <a:solidFill>
              <a:srgbClr val="334B3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1"/>
          <p:cNvSpPr/>
          <p:nvPr/>
        </p:nvSpPr>
        <p:spPr>
          <a:xfrm>
            <a:off x="914400" y="6199632"/>
            <a:ext cx="26883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3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 inventar políticas</a:t>
            </a:r>
            <a:endParaRPr lang="en-US" sz="123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23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 condições comerciais.</a:t>
            </a:r>
            <a:endParaRPr lang="en-US" sz="1230" dirty="0"/>
          </a:p>
        </p:txBody>
      </p:sp>
      <p:sp>
        <p:nvSpPr>
          <p:cNvPr id="16" name="Shape 12"/>
          <p:cNvSpPr/>
          <p:nvPr/>
        </p:nvSpPr>
        <p:spPr>
          <a:xfrm>
            <a:off x="4032504" y="2779776"/>
            <a:ext cx="3182112" cy="4178808"/>
          </a:xfrm>
          <a:prstGeom prst="roundRect">
            <a:avLst>
              <a:gd name="adj" fmla="val 4310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8536" y="3054096"/>
            <a:ext cx="512064" cy="51206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288536" y="3813048"/>
            <a:ext cx="26609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Financeiro</a:t>
            </a:r>
            <a:endParaRPr lang="en-US" sz="2500" dirty="0"/>
          </a:p>
        </p:txBody>
      </p:sp>
      <p:sp>
        <p:nvSpPr>
          <p:cNvPr id="19" name="Text 14"/>
          <p:cNvSpPr/>
          <p:nvPr/>
        </p:nvSpPr>
        <p:spPr>
          <a:xfrm>
            <a:off x="4288536" y="4553712"/>
            <a:ext cx="2660904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Acompanha pendências.</a:t>
            </a:r>
            <a:endParaRPr lang="en-US" sz="14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Sugere vínculos.</a:t>
            </a:r>
            <a:endParaRPr lang="en-US" sz="14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Explica divergências.</a:t>
            </a:r>
            <a:endParaRPr lang="en-US" sz="1450" dirty="0"/>
          </a:p>
        </p:txBody>
      </p:sp>
      <p:sp>
        <p:nvSpPr>
          <p:cNvPr id="20" name="Shape 15"/>
          <p:cNvSpPr/>
          <p:nvPr/>
        </p:nvSpPr>
        <p:spPr>
          <a:xfrm>
            <a:off x="4279392" y="5952744"/>
            <a:ext cx="2679192" cy="0"/>
          </a:xfrm>
          <a:prstGeom prst="line">
            <a:avLst/>
          </a:prstGeom>
          <a:noFill/>
          <a:ln w="10160">
            <a:solidFill>
              <a:srgbClr val="334B3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6"/>
          <p:cNvSpPr/>
          <p:nvPr/>
        </p:nvSpPr>
        <p:spPr>
          <a:xfrm>
            <a:off x="4288536" y="6199632"/>
            <a:ext cx="26883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3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 liberar pagamentos</a:t>
            </a:r>
            <a:endParaRPr lang="en-US" sz="123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23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 decisão autônoma.</a:t>
            </a:r>
            <a:endParaRPr lang="en-US" sz="1230" dirty="0"/>
          </a:p>
        </p:txBody>
      </p:sp>
      <p:sp>
        <p:nvSpPr>
          <p:cNvPr id="22" name="Shape 17"/>
          <p:cNvSpPr/>
          <p:nvPr/>
        </p:nvSpPr>
        <p:spPr>
          <a:xfrm>
            <a:off x="7406640" y="2779776"/>
            <a:ext cx="3182112" cy="4178808"/>
          </a:xfrm>
          <a:prstGeom prst="roundRect">
            <a:avLst>
              <a:gd name="adj" fmla="val 4310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62672" y="3054096"/>
            <a:ext cx="512064" cy="51206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662672" y="3813048"/>
            <a:ext cx="26609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Backoffice</a:t>
            </a:r>
            <a:endParaRPr lang="en-US" sz="2500" dirty="0"/>
          </a:p>
        </p:txBody>
      </p:sp>
      <p:sp>
        <p:nvSpPr>
          <p:cNvPr id="25" name="Text 19"/>
          <p:cNvSpPr/>
          <p:nvPr/>
        </p:nvSpPr>
        <p:spPr>
          <a:xfrm>
            <a:off x="7662672" y="4553712"/>
            <a:ext cx="2660904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Estrutura informações.</a:t>
            </a:r>
            <a:endParaRPr lang="en-US" sz="14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Prepara lançamentos.</a:t>
            </a:r>
            <a:endParaRPr lang="en-US" sz="14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Executa rotinas permitidas.</a:t>
            </a:r>
            <a:endParaRPr lang="en-US" sz="1450" dirty="0"/>
          </a:p>
        </p:txBody>
      </p:sp>
      <p:sp>
        <p:nvSpPr>
          <p:cNvPr id="26" name="Shape 20"/>
          <p:cNvSpPr/>
          <p:nvPr/>
        </p:nvSpPr>
        <p:spPr>
          <a:xfrm>
            <a:off x="7653528" y="5952744"/>
            <a:ext cx="2679192" cy="0"/>
          </a:xfrm>
          <a:prstGeom prst="line">
            <a:avLst/>
          </a:prstGeom>
          <a:noFill/>
          <a:ln w="10160">
            <a:solidFill>
              <a:srgbClr val="334B3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1"/>
          <p:cNvSpPr/>
          <p:nvPr/>
        </p:nvSpPr>
        <p:spPr>
          <a:xfrm>
            <a:off x="7662672" y="6199632"/>
            <a:ext cx="26883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3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Aprovação para ações</a:t>
            </a:r>
            <a:endParaRPr lang="en-US" sz="123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23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sensíveis ou irreversíveis.</a:t>
            </a:r>
            <a:endParaRPr lang="en-US" sz="1230" dirty="0"/>
          </a:p>
        </p:txBody>
      </p:sp>
      <p:sp>
        <p:nvSpPr>
          <p:cNvPr id="28" name="Shape 22"/>
          <p:cNvSpPr/>
          <p:nvPr/>
        </p:nvSpPr>
        <p:spPr>
          <a:xfrm>
            <a:off x="10780776" y="2779776"/>
            <a:ext cx="3182112" cy="4178808"/>
          </a:xfrm>
          <a:prstGeom prst="roundRect">
            <a:avLst>
              <a:gd name="adj" fmla="val 4310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36808" y="3054096"/>
            <a:ext cx="512064" cy="512064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1036808" y="3813048"/>
            <a:ext cx="26609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Gestão</a:t>
            </a:r>
            <a:endParaRPr lang="en-US" sz="2500" dirty="0"/>
          </a:p>
        </p:txBody>
      </p:sp>
      <p:sp>
        <p:nvSpPr>
          <p:cNvPr id="31" name="Text 24"/>
          <p:cNvSpPr/>
          <p:nvPr/>
        </p:nvSpPr>
        <p:spPr>
          <a:xfrm>
            <a:off x="11036808" y="4553712"/>
            <a:ext cx="2660904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Consulta indicadores.</a:t>
            </a:r>
            <a:endParaRPr lang="en-US" sz="14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Resume o cenário.</a:t>
            </a:r>
            <a:endParaRPr lang="en-US" sz="14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Aponta o que pede atenção.</a:t>
            </a:r>
            <a:endParaRPr lang="en-US" sz="1450" dirty="0"/>
          </a:p>
        </p:txBody>
      </p:sp>
      <p:sp>
        <p:nvSpPr>
          <p:cNvPr id="32" name="Shape 25"/>
          <p:cNvSpPr/>
          <p:nvPr/>
        </p:nvSpPr>
        <p:spPr>
          <a:xfrm>
            <a:off x="11027664" y="5952744"/>
            <a:ext cx="2679192" cy="0"/>
          </a:xfrm>
          <a:prstGeom prst="line">
            <a:avLst/>
          </a:prstGeom>
          <a:noFill/>
          <a:ln w="10160">
            <a:solidFill>
              <a:srgbClr val="334B3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26"/>
          <p:cNvSpPr/>
          <p:nvPr/>
        </p:nvSpPr>
        <p:spPr>
          <a:xfrm>
            <a:off x="11036808" y="6199632"/>
            <a:ext cx="26883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3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Respostas ligadas às</a:t>
            </a:r>
            <a:endParaRPr lang="en-US" sz="123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23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fontes disponíveis.</a:t>
            </a:r>
            <a:endParaRPr lang="en-US" sz="1230" dirty="0"/>
          </a:p>
        </p:txBody>
      </p:sp>
      <p:sp>
        <p:nvSpPr>
          <p:cNvPr id="34" name="Text 27"/>
          <p:cNvSpPr/>
          <p:nvPr/>
        </p:nvSpPr>
        <p:spPr>
          <a:xfrm>
            <a:off x="658368" y="7278624"/>
            <a:ext cx="1316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Conhecimento da empresa + ferramentas autorizadas + critérios de qualidade + supervisão.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336F4F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DASHBOARDS &amp; DECISÃO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Visibilidade para decidir.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Não apenas mais relatórios.</a:t>
            </a:r>
            <a:endParaRPr lang="en-US" sz="3700" dirty="0"/>
          </a:p>
        </p:txBody>
      </p:sp>
      <p:sp>
        <p:nvSpPr>
          <p:cNvPr id="10" name="Shape 7"/>
          <p:cNvSpPr/>
          <p:nvPr/>
        </p:nvSpPr>
        <p:spPr>
          <a:xfrm>
            <a:off x="658368" y="2715768"/>
            <a:ext cx="9546336" cy="4526280"/>
          </a:xfrm>
          <a:prstGeom prst="roundRect">
            <a:avLst>
              <a:gd name="adj" fmla="val 3030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950976" y="298094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VISÃO DA OPERAÇÃO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7086600" y="2953512"/>
            <a:ext cx="2788920" cy="310896"/>
          </a:xfrm>
          <a:prstGeom prst="roundRect">
            <a:avLst>
              <a:gd name="adj" fmla="val 44118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7196328" y="2976372"/>
            <a:ext cx="25694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93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DEMO · DADOS FICTÍCIOS</a:t>
            </a:r>
            <a:endParaRPr lang="en-US" sz="930" dirty="0"/>
          </a:p>
        </p:txBody>
      </p:sp>
      <p:sp>
        <p:nvSpPr>
          <p:cNvPr id="14" name="Shape 11"/>
          <p:cNvSpPr/>
          <p:nvPr/>
        </p:nvSpPr>
        <p:spPr>
          <a:xfrm>
            <a:off x="960120" y="3602736"/>
            <a:ext cx="2807208" cy="1133856"/>
          </a:xfrm>
          <a:prstGeom prst="roundRect">
            <a:avLst>
              <a:gd name="adj" fmla="val 9677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1124712" y="3767328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receber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1124712" y="4169664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R$ 42.800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3977640" y="3602736"/>
            <a:ext cx="2807208" cy="1133856"/>
          </a:xfrm>
          <a:prstGeom prst="roundRect">
            <a:avLst>
              <a:gd name="adj" fmla="val 9677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4142232" y="3767328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Recebido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4142232" y="4169664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R$ 31.240</a:t>
            </a:r>
            <a:endParaRPr lang="en-US" sz="2400" dirty="0"/>
          </a:p>
        </p:txBody>
      </p:sp>
      <p:sp>
        <p:nvSpPr>
          <p:cNvPr id="20" name="Shape 17"/>
          <p:cNvSpPr/>
          <p:nvPr/>
        </p:nvSpPr>
        <p:spPr>
          <a:xfrm>
            <a:off x="6995160" y="3602736"/>
            <a:ext cx="2807208" cy="1133856"/>
          </a:xfrm>
          <a:prstGeom prst="roundRect">
            <a:avLst>
              <a:gd name="adj" fmla="val 9677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7159752" y="3767328"/>
            <a:ext cx="2487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Pendências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7159752" y="4169664"/>
            <a:ext cx="248716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2400" dirty="0"/>
          </a:p>
        </p:txBody>
      </p:sp>
      <p:sp>
        <p:nvSpPr>
          <p:cNvPr id="23" name="Text 20"/>
          <p:cNvSpPr/>
          <p:nvPr/>
        </p:nvSpPr>
        <p:spPr>
          <a:xfrm>
            <a:off x="996696" y="51023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Recebimentos por período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1088136" y="6389827"/>
            <a:ext cx="393192" cy="422453"/>
          </a:xfrm>
          <a:prstGeom prst="roundRect">
            <a:avLst>
              <a:gd name="adj" fmla="val 4651"/>
            </a:avLst>
          </a:prstGeom>
          <a:solidFill>
            <a:srgbClr val="4A7552"/>
          </a:solidFill>
          <a:ln w="12700">
            <a:solidFill>
              <a:srgbClr val="4A75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2"/>
          <p:cNvSpPr/>
          <p:nvPr/>
        </p:nvSpPr>
        <p:spPr>
          <a:xfrm>
            <a:off x="1764792" y="6124285"/>
            <a:ext cx="393192" cy="687995"/>
          </a:xfrm>
          <a:prstGeom prst="roundRect">
            <a:avLst>
              <a:gd name="adj" fmla="val 4651"/>
            </a:avLst>
          </a:prstGeom>
          <a:solidFill>
            <a:srgbClr val="4A7552"/>
          </a:solidFill>
          <a:ln w="12700">
            <a:solidFill>
              <a:srgbClr val="4A75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3"/>
          <p:cNvSpPr/>
          <p:nvPr/>
        </p:nvSpPr>
        <p:spPr>
          <a:xfrm>
            <a:off x="2441448" y="6257056"/>
            <a:ext cx="393192" cy="555224"/>
          </a:xfrm>
          <a:prstGeom prst="roundRect">
            <a:avLst>
              <a:gd name="adj" fmla="val 4651"/>
            </a:avLst>
          </a:prstGeom>
          <a:solidFill>
            <a:srgbClr val="4A7552"/>
          </a:solidFill>
          <a:ln w="12700">
            <a:solidFill>
              <a:srgbClr val="4A75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4"/>
          <p:cNvSpPr/>
          <p:nvPr/>
        </p:nvSpPr>
        <p:spPr>
          <a:xfrm>
            <a:off x="3118104" y="5876849"/>
            <a:ext cx="393192" cy="935431"/>
          </a:xfrm>
          <a:prstGeom prst="roundRect">
            <a:avLst>
              <a:gd name="adj" fmla="val 4651"/>
            </a:avLst>
          </a:prstGeom>
          <a:solidFill>
            <a:srgbClr val="4A7552"/>
          </a:solidFill>
          <a:ln w="12700">
            <a:solidFill>
              <a:srgbClr val="4A75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5"/>
          <p:cNvSpPr/>
          <p:nvPr/>
        </p:nvSpPr>
        <p:spPr>
          <a:xfrm>
            <a:off x="3794760" y="6051865"/>
            <a:ext cx="393192" cy="760415"/>
          </a:xfrm>
          <a:prstGeom prst="roundRect">
            <a:avLst>
              <a:gd name="adj" fmla="val 4651"/>
            </a:avLst>
          </a:prstGeom>
          <a:solidFill>
            <a:srgbClr val="4A7552"/>
          </a:solidFill>
          <a:ln w="12700">
            <a:solidFill>
              <a:srgbClr val="4A75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6"/>
          <p:cNvSpPr/>
          <p:nvPr/>
        </p:nvSpPr>
        <p:spPr>
          <a:xfrm>
            <a:off x="4471416" y="5732008"/>
            <a:ext cx="393192" cy="1080272"/>
          </a:xfrm>
          <a:prstGeom prst="roundRect">
            <a:avLst>
              <a:gd name="adj" fmla="val 4651"/>
            </a:avLst>
          </a:prstGeom>
          <a:solidFill>
            <a:srgbClr val="4A7552"/>
          </a:solidFill>
          <a:ln w="12700">
            <a:solidFill>
              <a:srgbClr val="4A75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7"/>
          <p:cNvSpPr/>
          <p:nvPr/>
        </p:nvSpPr>
        <p:spPr>
          <a:xfrm>
            <a:off x="5148072" y="5852709"/>
            <a:ext cx="393192" cy="959571"/>
          </a:xfrm>
          <a:prstGeom prst="roundRect">
            <a:avLst>
              <a:gd name="adj" fmla="val 4651"/>
            </a:avLst>
          </a:prstGeom>
          <a:solidFill>
            <a:srgbClr val="4A7552"/>
          </a:solidFill>
          <a:ln w="12700">
            <a:solidFill>
              <a:srgbClr val="4A75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8"/>
          <p:cNvSpPr/>
          <p:nvPr/>
        </p:nvSpPr>
        <p:spPr>
          <a:xfrm>
            <a:off x="5824728" y="5629412"/>
            <a:ext cx="393192" cy="1182868"/>
          </a:xfrm>
          <a:prstGeom prst="roundRect">
            <a:avLst>
              <a:gd name="adj" fmla="val 4651"/>
            </a:avLst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29"/>
          <p:cNvSpPr/>
          <p:nvPr/>
        </p:nvSpPr>
        <p:spPr>
          <a:xfrm>
            <a:off x="969264" y="6839712"/>
            <a:ext cx="5477256" cy="0"/>
          </a:xfrm>
          <a:prstGeom prst="line">
            <a:avLst/>
          </a:prstGeom>
          <a:noFill/>
          <a:ln w="8890">
            <a:solidFill>
              <a:srgbClr val="3B504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0"/>
          <p:cNvSpPr/>
          <p:nvPr/>
        </p:nvSpPr>
        <p:spPr>
          <a:xfrm>
            <a:off x="987552" y="6940296"/>
            <a:ext cx="5897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Série ilustrativa · sem relação com desempenho real</a:t>
            </a:r>
            <a:endParaRPr lang="en-US" sz="810" dirty="0"/>
          </a:p>
        </p:txBody>
      </p:sp>
      <p:sp>
        <p:nvSpPr>
          <p:cNvPr id="34" name="Shape 31"/>
          <p:cNvSpPr/>
          <p:nvPr/>
        </p:nvSpPr>
        <p:spPr>
          <a:xfrm>
            <a:off x="6739128" y="5111496"/>
            <a:ext cx="0" cy="1847088"/>
          </a:xfrm>
          <a:prstGeom prst="line">
            <a:avLst/>
          </a:prstGeom>
          <a:noFill/>
          <a:ln w="8890">
            <a:solidFill>
              <a:srgbClr val="3B504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2"/>
          <p:cNvSpPr/>
          <p:nvPr/>
        </p:nvSpPr>
        <p:spPr>
          <a:xfrm>
            <a:off x="7086600" y="5111496"/>
            <a:ext cx="26883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Atenção agora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7095744" y="5650992"/>
            <a:ext cx="384048" cy="310896"/>
          </a:xfrm>
          <a:prstGeom prst="roundRect">
            <a:avLst>
              <a:gd name="adj" fmla="val 44118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4"/>
          <p:cNvSpPr/>
          <p:nvPr/>
        </p:nvSpPr>
        <p:spPr>
          <a:xfrm>
            <a:off x="7205472" y="5673852"/>
            <a:ext cx="16459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7635240" y="5696712"/>
            <a:ext cx="23042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Documentos pendentes</a:t>
            </a:r>
            <a:endParaRPr lang="en-US" sz="1050" dirty="0"/>
          </a:p>
        </p:txBody>
      </p:sp>
      <p:sp>
        <p:nvSpPr>
          <p:cNvPr id="39" name="Shape 36"/>
          <p:cNvSpPr/>
          <p:nvPr/>
        </p:nvSpPr>
        <p:spPr>
          <a:xfrm>
            <a:off x="7095744" y="6071616"/>
            <a:ext cx="384048" cy="310896"/>
          </a:xfrm>
          <a:prstGeom prst="roundRect">
            <a:avLst>
              <a:gd name="adj" fmla="val 44118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7"/>
          <p:cNvSpPr/>
          <p:nvPr/>
        </p:nvSpPr>
        <p:spPr>
          <a:xfrm>
            <a:off x="7205472" y="6094476"/>
            <a:ext cx="16459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000" dirty="0"/>
          </a:p>
        </p:txBody>
      </p:sp>
      <p:sp>
        <p:nvSpPr>
          <p:cNvPr id="41" name="Text 38"/>
          <p:cNvSpPr/>
          <p:nvPr/>
        </p:nvSpPr>
        <p:spPr>
          <a:xfrm>
            <a:off x="7635240" y="6117336"/>
            <a:ext cx="23042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Valores divergentes</a:t>
            </a:r>
            <a:endParaRPr lang="en-US" sz="1050" dirty="0"/>
          </a:p>
        </p:txBody>
      </p:sp>
      <p:sp>
        <p:nvSpPr>
          <p:cNvPr id="42" name="Shape 39"/>
          <p:cNvSpPr/>
          <p:nvPr/>
        </p:nvSpPr>
        <p:spPr>
          <a:xfrm>
            <a:off x="7095744" y="6492240"/>
            <a:ext cx="384048" cy="310896"/>
          </a:xfrm>
          <a:prstGeom prst="roundRect">
            <a:avLst>
              <a:gd name="adj" fmla="val 44118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Text 40"/>
          <p:cNvSpPr/>
          <p:nvPr/>
        </p:nvSpPr>
        <p:spPr>
          <a:xfrm>
            <a:off x="7205472" y="6515100"/>
            <a:ext cx="16459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000" dirty="0"/>
          </a:p>
        </p:txBody>
      </p:sp>
      <p:sp>
        <p:nvSpPr>
          <p:cNvPr id="44" name="Text 41"/>
          <p:cNvSpPr/>
          <p:nvPr/>
        </p:nvSpPr>
        <p:spPr>
          <a:xfrm>
            <a:off x="7635240" y="6537960"/>
            <a:ext cx="23042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Aprovações em aberto</a:t>
            </a:r>
            <a:endParaRPr lang="en-US" sz="1050" dirty="0"/>
          </a:p>
        </p:txBody>
      </p:sp>
      <p:sp>
        <p:nvSpPr>
          <p:cNvPr id="45" name="Text 42"/>
          <p:cNvSpPr/>
          <p:nvPr/>
        </p:nvSpPr>
        <p:spPr>
          <a:xfrm>
            <a:off x="10735056" y="307238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336F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000" dirty="0"/>
          </a:p>
        </p:txBody>
      </p:sp>
      <p:sp>
        <p:nvSpPr>
          <p:cNvPr id="46" name="Text 43"/>
          <p:cNvSpPr/>
          <p:nvPr/>
        </p:nvSpPr>
        <p:spPr>
          <a:xfrm>
            <a:off x="10735056" y="3493008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Financeiro</a:t>
            </a:r>
            <a:endParaRPr lang="en-US" sz="2200" dirty="0"/>
          </a:p>
        </p:txBody>
      </p:sp>
      <p:sp>
        <p:nvSpPr>
          <p:cNvPr id="47" name="Text 44"/>
          <p:cNvSpPr/>
          <p:nvPr/>
        </p:nvSpPr>
        <p:spPr>
          <a:xfrm>
            <a:off x="10735056" y="4005072"/>
            <a:ext cx="316382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Caixa, recebíveis e conciliação.</a:t>
            </a:r>
            <a:endParaRPr lang="en-US" sz="1400" dirty="0"/>
          </a:p>
        </p:txBody>
      </p:sp>
      <p:sp>
        <p:nvSpPr>
          <p:cNvPr id="48" name="Text 45"/>
          <p:cNvSpPr/>
          <p:nvPr/>
        </p:nvSpPr>
        <p:spPr>
          <a:xfrm>
            <a:off x="10735056" y="441655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336F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00" dirty="0"/>
          </a:p>
        </p:txBody>
      </p:sp>
      <p:sp>
        <p:nvSpPr>
          <p:cNvPr id="49" name="Text 46"/>
          <p:cNvSpPr/>
          <p:nvPr/>
        </p:nvSpPr>
        <p:spPr>
          <a:xfrm>
            <a:off x="10735056" y="4837176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Comercial</a:t>
            </a:r>
            <a:endParaRPr lang="en-US" sz="2200" dirty="0"/>
          </a:p>
        </p:txBody>
      </p:sp>
      <p:sp>
        <p:nvSpPr>
          <p:cNvPr id="50" name="Text 47"/>
          <p:cNvSpPr/>
          <p:nvPr/>
        </p:nvSpPr>
        <p:spPr>
          <a:xfrm>
            <a:off x="10735056" y="5349240"/>
            <a:ext cx="316382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Funil, retornos e oportunidades.</a:t>
            </a:r>
            <a:endParaRPr lang="en-US" sz="1400" dirty="0"/>
          </a:p>
        </p:txBody>
      </p:sp>
      <p:sp>
        <p:nvSpPr>
          <p:cNvPr id="51" name="Text 48"/>
          <p:cNvSpPr/>
          <p:nvPr/>
        </p:nvSpPr>
        <p:spPr>
          <a:xfrm>
            <a:off x="10735056" y="5760720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336F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00" dirty="0"/>
          </a:p>
        </p:txBody>
      </p:sp>
      <p:sp>
        <p:nvSpPr>
          <p:cNvPr id="52" name="Text 49"/>
          <p:cNvSpPr/>
          <p:nvPr/>
        </p:nvSpPr>
        <p:spPr>
          <a:xfrm>
            <a:off x="10735056" y="6181344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Operação</a:t>
            </a:r>
            <a:endParaRPr lang="en-US" sz="2200" dirty="0"/>
          </a:p>
        </p:txBody>
      </p:sp>
      <p:sp>
        <p:nvSpPr>
          <p:cNvPr id="53" name="Text 50"/>
          <p:cNvSpPr/>
          <p:nvPr/>
        </p:nvSpPr>
        <p:spPr>
          <a:xfrm>
            <a:off x="10735056" y="6693408"/>
            <a:ext cx="316382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Filas, prazos, erros e produtividade.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9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TUDO TRABALHANDO JUNTO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29403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 primeira mensagem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à conciliação final.</a:t>
            </a:r>
            <a:endParaRPr lang="en-US" sz="3700" dirty="0"/>
          </a:p>
        </p:txBody>
      </p:sp>
      <p:sp>
        <p:nvSpPr>
          <p:cNvPr id="10" name="Text 7"/>
          <p:cNvSpPr/>
          <p:nvPr/>
        </p:nvSpPr>
        <p:spPr>
          <a:xfrm>
            <a:off x="658368" y="2212848"/>
            <a:ext cx="1289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 exemplo de jornada integrada para uma empresa de serviços.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58368" y="3008376"/>
            <a:ext cx="3182112" cy="1764792"/>
          </a:xfrm>
          <a:prstGeom prst="roundRect">
            <a:avLst>
              <a:gd name="adj" fmla="val 7772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868680" y="3209544"/>
            <a:ext cx="484632" cy="310896"/>
          </a:xfrm>
          <a:prstGeom prst="roundRect">
            <a:avLst>
              <a:gd name="adj" fmla="val 44118"/>
            </a:avLst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978408" y="3232404"/>
            <a:ext cx="2651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868680" y="3785616"/>
            <a:ext cx="2770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Cliente entra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868680" y="4279392"/>
            <a:ext cx="2761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Site, WhatsApp ou formulário</a:t>
            </a:r>
            <a:endParaRPr lang="en-US" sz="1110" dirty="0"/>
          </a:p>
        </p:txBody>
      </p:sp>
      <p:sp>
        <p:nvSpPr>
          <p:cNvPr id="16" name="Shape 13"/>
          <p:cNvSpPr/>
          <p:nvPr/>
        </p:nvSpPr>
        <p:spPr>
          <a:xfrm>
            <a:off x="3849624" y="3840480"/>
            <a:ext cx="164592" cy="0"/>
          </a:xfrm>
          <a:prstGeom prst="line">
            <a:avLst/>
          </a:prstGeom>
          <a:noFill/>
          <a:ln w="16510">
            <a:solidFill>
              <a:srgbClr val="D2FB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7" name="Shape 14"/>
          <p:cNvSpPr/>
          <p:nvPr/>
        </p:nvSpPr>
        <p:spPr>
          <a:xfrm>
            <a:off x="4032504" y="3008376"/>
            <a:ext cx="3182112" cy="1764792"/>
          </a:xfrm>
          <a:prstGeom prst="roundRect">
            <a:avLst>
              <a:gd name="adj" fmla="val 7772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5"/>
          <p:cNvSpPr/>
          <p:nvPr/>
        </p:nvSpPr>
        <p:spPr>
          <a:xfrm>
            <a:off x="4242816" y="3209544"/>
            <a:ext cx="484632" cy="310896"/>
          </a:xfrm>
          <a:prstGeom prst="roundRect">
            <a:avLst>
              <a:gd name="adj" fmla="val 44118"/>
            </a:avLst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4352544" y="3232404"/>
            <a:ext cx="2651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4242816" y="3785616"/>
            <a:ext cx="2770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organiza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4242816" y="4279392"/>
            <a:ext cx="2761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Necessidade e contexto</a:t>
            </a:r>
            <a:endParaRPr lang="en-US" sz="1110" dirty="0"/>
          </a:p>
        </p:txBody>
      </p:sp>
      <p:sp>
        <p:nvSpPr>
          <p:cNvPr id="22" name="Shape 19"/>
          <p:cNvSpPr/>
          <p:nvPr/>
        </p:nvSpPr>
        <p:spPr>
          <a:xfrm>
            <a:off x="7223760" y="3840480"/>
            <a:ext cx="164592" cy="0"/>
          </a:xfrm>
          <a:prstGeom prst="line">
            <a:avLst/>
          </a:prstGeom>
          <a:noFill/>
          <a:ln w="16510">
            <a:solidFill>
              <a:srgbClr val="D2FB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3" name="Shape 20"/>
          <p:cNvSpPr/>
          <p:nvPr/>
        </p:nvSpPr>
        <p:spPr>
          <a:xfrm>
            <a:off x="7406640" y="3008376"/>
            <a:ext cx="3182112" cy="1764792"/>
          </a:xfrm>
          <a:prstGeom prst="roundRect">
            <a:avLst>
              <a:gd name="adj" fmla="val 7772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1"/>
          <p:cNvSpPr/>
          <p:nvPr/>
        </p:nvSpPr>
        <p:spPr>
          <a:xfrm>
            <a:off x="7616952" y="3209544"/>
            <a:ext cx="484632" cy="310896"/>
          </a:xfrm>
          <a:prstGeom prst="roundRect">
            <a:avLst>
              <a:gd name="adj" fmla="val 44118"/>
            </a:avLst>
          </a:prstGeom>
          <a:solidFill>
            <a:srgbClr val="EEA278"/>
          </a:solidFill>
          <a:ln w="12700">
            <a:solidFill>
              <a:srgbClr val="EEA2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7726680" y="3232404"/>
            <a:ext cx="2651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7616952" y="3785616"/>
            <a:ext cx="2770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Equipe aprova</a:t>
            </a:r>
            <a:endParaRPr lang="en-US" sz="1900" dirty="0"/>
          </a:p>
        </p:txBody>
      </p:sp>
      <p:sp>
        <p:nvSpPr>
          <p:cNvPr id="27" name="Text 24"/>
          <p:cNvSpPr/>
          <p:nvPr/>
        </p:nvSpPr>
        <p:spPr>
          <a:xfrm>
            <a:off x="7616952" y="4279392"/>
            <a:ext cx="2761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Proposta e condições</a:t>
            </a:r>
            <a:endParaRPr lang="en-US" sz="1110" dirty="0"/>
          </a:p>
        </p:txBody>
      </p:sp>
      <p:sp>
        <p:nvSpPr>
          <p:cNvPr id="28" name="Shape 25"/>
          <p:cNvSpPr/>
          <p:nvPr/>
        </p:nvSpPr>
        <p:spPr>
          <a:xfrm>
            <a:off x="10597896" y="3840480"/>
            <a:ext cx="164592" cy="0"/>
          </a:xfrm>
          <a:prstGeom prst="line">
            <a:avLst/>
          </a:prstGeom>
          <a:noFill/>
          <a:ln w="16510">
            <a:solidFill>
              <a:srgbClr val="D2FB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9" name="Shape 26"/>
          <p:cNvSpPr/>
          <p:nvPr/>
        </p:nvSpPr>
        <p:spPr>
          <a:xfrm>
            <a:off x="10780776" y="3008376"/>
            <a:ext cx="3182112" cy="1764792"/>
          </a:xfrm>
          <a:prstGeom prst="roundRect">
            <a:avLst>
              <a:gd name="adj" fmla="val 7772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7"/>
          <p:cNvSpPr/>
          <p:nvPr/>
        </p:nvSpPr>
        <p:spPr>
          <a:xfrm>
            <a:off x="10991088" y="3209544"/>
            <a:ext cx="484632" cy="310896"/>
          </a:xfrm>
          <a:prstGeom prst="roundRect">
            <a:avLst>
              <a:gd name="adj" fmla="val 44118"/>
            </a:avLst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11100816" y="3232404"/>
            <a:ext cx="2651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10991088" y="3785616"/>
            <a:ext cx="2770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Venda avança</a:t>
            </a:r>
            <a:endParaRPr lang="en-US" sz="1900" dirty="0"/>
          </a:p>
        </p:txBody>
      </p:sp>
      <p:sp>
        <p:nvSpPr>
          <p:cNvPr id="33" name="Text 30"/>
          <p:cNvSpPr/>
          <p:nvPr/>
        </p:nvSpPr>
        <p:spPr>
          <a:xfrm>
            <a:off x="10991088" y="4279392"/>
            <a:ext cx="2761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Registro atualizado no CRM</a:t>
            </a:r>
            <a:endParaRPr lang="en-US" sz="1110" dirty="0"/>
          </a:p>
        </p:txBody>
      </p:sp>
      <p:sp>
        <p:nvSpPr>
          <p:cNvPr id="34" name="Shape 31"/>
          <p:cNvSpPr/>
          <p:nvPr/>
        </p:nvSpPr>
        <p:spPr>
          <a:xfrm>
            <a:off x="658368" y="5184648"/>
            <a:ext cx="3182112" cy="1764792"/>
          </a:xfrm>
          <a:prstGeom prst="roundRect">
            <a:avLst>
              <a:gd name="adj" fmla="val 7772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32"/>
          <p:cNvSpPr/>
          <p:nvPr/>
        </p:nvSpPr>
        <p:spPr>
          <a:xfrm>
            <a:off x="868680" y="5385816"/>
            <a:ext cx="484632" cy="310896"/>
          </a:xfrm>
          <a:prstGeom prst="roundRect">
            <a:avLst>
              <a:gd name="adj" fmla="val 44118"/>
            </a:avLst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978408" y="5408676"/>
            <a:ext cx="2651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868680" y="5961888"/>
            <a:ext cx="2770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Relacionamento</a:t>
            </a:r>
            <a:endParaRPr lang="en-US" sz="1900" dirty="0"/>
          </a:p>
        </p:txBody>
      </p:sp>
      <p:sp>
        <p:nvSpPr>
          <p:cNvPr id="38" name="Text 35"/>
          <p:cNvSpPr/>
          <p:nvPr/>
        </p:nvSpPr>
        <p:spPr>
          <a:xfrm>
            <a:off x="868680" y="6455664"/>
            <a:ext cx="2761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Pós-venda e continuidade</a:t>
            </a:r>
            <a:endParaRPr lang="en-US" sz="1110" dirty="0"/>
          </a:p>
        </p:txBody>
      </p:sp>
      <p:sp>
        <p:nvSpPr>
          <p:cNvPr id="39" name="Shape 36"/>
          <p:cNvSpPr/>
          <p:nvPr/>
        </p:nvSpPr>
        <p:spPr>
          <a:xfrm flipH="1">
            <a:off x="3849624" y="6016752"/>
            <a:ext cx="182880" cy="0"/>
          </a:xfrm>
          <a:prstGeom prst="line">
            <a:avLst/>
          </a:prstGeom>
          <a:noFill/>
          <a:ln w="15240">
            <a:solidFill>
              <a:srgbClr val="D2FB78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40" name="Shape 37"/>
          <p:cNvSpPr/>
          <p:nvPr/>
        </p:nvSpPr>
        <p:spPr>
          <a:xfrm>
            <a:off x="4032504" y="5184648"/>
            <a:ext cx="3182112" cy="1764792"/>
          </a:xfrm>
          <a:prstGeom prst="roundRect">
            <a:avLst>
              <a:gd name="adj" fmla="val 7772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8"/>
          <p:cNvSpPr/>
          <p:nvPr/>
        </p:nvSpPr>
        <p:spPr>
          <a:xfrm>
            <a:off x="4242816" y="5385816"/>
            <a:ext cx="484632" cy="310896"/>
          </a:xfrm>
          <a:prstGeom prst="roundRect">
            <a:avLst>
              <a:gd name="adj" fmla="val 44118"/>
            </a:avLst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39"/>
          <p:cNvSpPr/>
          <p:nvPr/>
        </p:nvSpPr>
        <p:spPr>
          <a:xfrm>
            <a:off x="4352544" y="5408676"/>
            <a:ext cx="2651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1000" dirty="0"/>
          </a:p>
        </p:txBody>
      </p:sp>
      <p:sp>
        <p:nvSpPr>
          <p:cNvPr id="43" name="Text 40"/>
          <p:cNvSpPr/>
          <p:nvPr/>
        </p:nvSpPr>
        <p:spPr>
          <a:xfrm>
            <a:off x="4242816" y="5961888"/>
            <a:ext cx="2770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Gestão acompanha</a:t>
            </a:r>
            <a:endParaRPr lang="en-US" sz="1900" dirty="0"/>
          </a:p>
        </p:txBody>
      </p:sp>
      <p:sp>
        <p:nvSpPr>
          <p:cNvPr id="44" name="Text 41"/>
          <p:cNvSpPr/>
          <p:nvPr/>
        </p:nvSpPr>
        <p:spPr>
          <a:xfrm>
            <a:off x="4242816" y="6455664"/>
            <a:ext cx="2761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Conciliação e indicadores</a:t>
            </a:r>
            <a:endParaRPr lang="en-US" sz="1110" dirty="0"/>
          </a:p>
        </p:txBody>
      </p:sp>
      <p:sp>
        <p:nvSpPr>
          <p:cNvPr id="45" name="Shape 42"/>
          <p:cNvSpPr/>
          <p:nvPr/>
        </p:nvSpPr>
        <p:spPr>
          <a:xfrm flipH="1">
            <a:off x="7223760" y="6016752"/>
            <a:ext cx="182880" cy="0"/>
          </a:xfrm>
          <a:prstGeom prst="line">
            <a:avLst/>
          </a:prstGeom>
          <a:noFill/>
          <a:ln w="15240">
            <a:solidFill>
              <a:srgbClr val="D2FB78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46" name="Shape 43"/>
          <p:cNvSpPr/>
          <p:nvPr/>
        </p:nvSpPr>
        <p:spPr>
          <a:xfrm>
            <a:off x="7406640" y="5184648"/>
            <a:ext cx="3182112" cy="1764792"/>
          </a:xfrm>
          <a:prstGeom prst="roundRect">
            <a:avLst>
              <a:gd name="adj" fmla="val 7772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Shape 44"/>
          <p:cNvSpPr/>
          <p:nvPr/>
        </p:nvSpPr>
        <p:spPr>
          <a:xfrm>
            <a:off x="7616952" y="5385816"/>
            <a:ext cx="484632" cy="310896"/>
          </a:xfrm>
          <a:prstGeom prst="roundRect">
            <a:avLst>
              <a:gd name="adj" fmla="val 44118"/>
            </a:avLst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Text 45"/>
          <p:cNvSpPr/>
          <p:nvPr/>
        </p:nvSpPr>
        <p:spPr>
          <a:xfrm>
            <a:off x="7726680" y="5408676"/>
            <a:ext cx="2651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000" dirty="0"/>
          </a:p>
        </p:txBody>
      </p:sp>
      <p:sp>
        <p:nvSpPr>
          <p:cNvPr id="49" name="Text 46"/>
          <p:cNvSpPr/>
          <p:nvPr/>
        </p:nvSpPr>
        <p:spPr>
          <a:xfrm>
            <a:off x="7616952" y="5961888"/>
            <a:ext cx="2770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Documento vinculado</a:t>
            </a:r>
            <a:endParaRPr lang="en-US" sz="1900" dirty="0"/>
          </a:p>
        </p:txBody>
      </p:sp>
      <p:sp>
        <p:nvSpPr>
          <p:cNvPr id="50" name="Text 47"/>
          <p:cNvSpPr/>
          <p:nvPr/>
        </p:nvSpPr>
        <p:spPr>
          <a:xfrm>
            <a:off x="7616952" y="6455664"/>
            <a:ext cx="2761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Nota, pedido e contrato</a:t>
            </a:r>
            <a:endParaRPr lang="en-US" sz="1110" dirty="0"/>
          </a:p>
        </p:txBody>
      </p:sp>
      <p:sp>
        <p:nvSpPr>
          <p:cNvPr id="51" name="Shape 48"/>
          <p:cNvSpPr/>
          <p:nvPr/>
        </p:nvSpPr>
        <p:spPr>
          <a:xfrm flipH="1">
            <a:off x="10597896" y="6016752"/>
            <a:ext cx="182880" cy="0"/>
          </a:xfrm>
          <a:prstGeom prst="line">
            <a:avLst/>
          </a:prstGeom>
          <a:noFill/>
          <a:ln w="15240">
            <a:solidFill>
              <a:srgbClr val="D2FB78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52" name="Shape 49"/>
          <p:cNvSpPr/>
          <p:nvPr/>
        </p:nvSpPr>
        <p:spPr>
          <a:xfrm>
            <a:off x="10780776" y="5184648"/>
            <a:ext cx="3182112" cy="1764792"/>
          </a:xfrm>
          <a:prstGeom prst="roundRect">
            <a:avLst>
              <a:gd name="adj" fmla="val 7772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Shape 50"/>
          <p:cNvSpPr/>
          <p:nvPr/>
        </p:nvSpPr>
        <p:spPr>
          <a:xfrm>
            <a:off x="10991088" y="5385816"/>
            <a:ext cx="484632" cy="310896"/>
          </a:xfrm>
          <a:prstGeom prst="roundRect">
            <a:avLst>
              <a:gd name="adj" fmla="val 44118"/>
            </a:avLst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Text 51"/>
          <p:cNvSpPr/>
          <p:nvPr/>
        </p:nvSpPr>
        <p:spPr>
          <a:xfrm>
            <a:off x="11100816" y="5408676"/>
            <a:ext cx="26517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000" dirty="0"/>
          </a:p>
        </p:txBody>
      </p:sp>
      <p:sp>
        <p:nvSpPr>
          <p:cNvPr id="55" name="Text 52"/>
          <p:cNvSpPr/>
          <p:nvPr/>
        </p:nvSpPr>
        <p:spPr>
          <a:xfrm>
            <a:off x="10991088" y="5961888"/>
            <a:ext cx="2770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Recebimento validado</a:t>
            </a:r>
            <a:endParaRPr lang="en-US" sz="1900" dirty="0"/>
          </a:p>
        </p:txBody>
      </p:sp>
      <p:sp>
        <p:nvSpPr>
          <p:cNvPr id="56" name="Text 53"/>
          <p:cNvSpPr/>
          <p:nvPr/>
        </p:nvSpPr>
        <p:spPr>
          <a:xfrm>
            <a:off x="10991088" y="6455664"/>
            <a:ext cx="2761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Confirmação na fonte financeira</a:t>
            </a:r>
            <a:endParaRPr lang="en-US" sz="1110" dirty="0"/>
          </a:p>
        </p:txBody>
      </p:sp>
      <p:sp>
        <p:nvSpPr>
          <p:cNvPr id="57" name="Shape 54"/>
          <p:cNvSpPr/>
          <p:nvPr/>
        </p:nvSpPr>
        <p:spPr>
          <a:xfrm>
            <a:off x="12362688" y="4773168"/>
            <a:ext cx="0" cy="374904"/>
          </a:xfrm>
          <a:prstGeom prst="line">
            <a:avLst/>
          </a:prstGeom>
          <a:noFill/>
          <a:ln w="15240">
            <a:solidFill>
              <a:srgbClr val="D2FB78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58" name="Text 55"/>
          <p:cNvSpPr/>
          <p:nvPr/>
        </p:nvSpPr>
        <p:spPr>
          <a:xfrm>
            <a:off x="658368" y="7324344"/>
            <a:ext cx="1316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Pessoas continuam responsáveis pelas decisões. A automação conecta as etapas e registra a execução.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336F4F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PORTFÓLIO &amp; EXPERIÊNCIA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Experiência construída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 operações reais.</a:t>
            </a:r>
            <a:endParaRPr lang="en-US" sz="3700" dirty="0"/>
          </a:p>
        </p:txBody>
      </p:sp>
      <p:sp>
        <p:nvSpPr>
          <p:cNvPr id="10" name="Text 7"/>
          <p:cNvSpPr/>
          <p:nvPr/>
        </p:nvSpPr>
        <p:spPr>
          <a:xfrm>
            <a:off x="658368" y="2212848"/>
            <a:ext cx="1289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Projetos próprios e experiência de desenvolvimento que sustentam a oferta.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58368" y="2926080"/>
            <a:ext cx="4279392" cy="4206240"/>
          </a:xfrm>
          <a:prstGeom prst="roundRect">
            <a:avLst>
              <a:gd name="adj" fmla="val 3261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658368" y="2926080"/>
            <a:ext cx="4279392" cy="91440"/>
          </a:xfrm>
          <a:prstGeom prst="rect">
            <a:avLst/>
          </a:prstGeom>
          <a:solidFill>
            <a:srgbClr val="10251E"/>
          </a:solidFill>
          <a:ln w="12700">
            <a:solidFill>
              <a:srgbClr val="1025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905256" y="3264408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336F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/ COMÉRCIO DIGITAL</a:t>
            </a:r>
            <a:endParaRPr lang="en-US" sz="100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256" y="3721608"/>
            <a:ext cx="539496" cy="53949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905256" y="4471416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Games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905256" y="5276088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E-commerce e entrega digital</a:t>
            </a:r>
            <a:endParaRPr lang="en-US" sz="1150" dirty="0"/>
          </a:p>
        </p:txBody>
      </p:sp>
      <p:sp>
        <p:nvSpPr>
          <p:cNvPr id="17" name="Text 13"/>
          <p:cNvSpPr/>
          <p:nvPr/>
        </p:nvSpPr>
        <p:spPr>
          <a:xfrm>
            <a:off x="905256" y="5687568"/>
            <a:ext cx="374904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Catálogo, pedidos, entrega de chaves, cashback e integrações de serviços.</a:t>
            </a:r>
            <a:endParaRPr lang="en-US" sz="1300" dirty="0"/>
          </a:p>
        </p:txBody>
      </p:sp>
      <p:sp>
        <p:nvSpPr>
          <p:cNvPr id="18" name="Shape 14"/>
          <p:cNvSpPr/>
          <p:nvPr/>
        </p:nvSpPr>
        <p:spPr>
          <a:xfrm>
            <a:off x="905256" y="6537960"/>
            <a:ext cx="3785616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5"/>
          <p:cNvSpPr/>
          <p:nvPr/>
        </p:nvSpPr>
        <p:spPr>
          <a:xfrm>
            <a:off x="905256" y="6693408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Sistemas que acompanham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operação comercial.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5175504" y="2926080"/>
            <a:ext cx="4279392" cy="4206240"/>
          </a:xfrm>
          <a:prstGeom prst="roundRect">
            <a:avLst>
              <a:gd name="adj" fmla="val 3261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7"/>
          <p:cNvSpPr/>
          <p:nvPr/>
        </p:nvSpPr>
        <p:spPr>
          <a:xfrm>
            <a:off x="5175504" y="2926080"/>
            <a:ext cx="4279392" cy="91440"/>
          </a:xfrm>
          <a:prstGeom prst="rect">
            <a:avLst/>
          </a:prstGeom>
          <a:solidFill>
            <a:srgbClr val="336F4F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5422392" y="3264408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336F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DADOS FINANCEIROS</a:t>
            </a:r>
            <a:endParaRPr lang="en-US" sz="1000" dirty="0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2392" y="3721608"/>
            <a:ext cx="539496" cy="539496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5422392" y="4471416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Conciliação e relatórios</a:t>
            </a:r>
            <a:endParaRPr lang="en-US" sz="2400" dirty="0"/>
          </a:p>
        </p:txBody>
      </p:sp>
      <p:sp>
        <p:nvSpPr>
          <p:cNvPr id="25" name="Text 20"/>
          <p:cNvSpPr/>
          <p:nvPr/>
        </p:nvSpPr>
        <p:spPr>
          <a:xfrm>
            <a:off x="5422392" y="5276088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Bases e extratos conectados</a:t>
            </a:r>
            <a:endParaRPr lang="en-US" sz="1150" dirty="0"/>
          </a:p>
        </p:txBody>
      </p:sp>
      <p:sp>
        <p:nvSpPr>
          <p:cNvPr id="26" name="Text 21"/>
          <p:cNvSpPr/>
          <p:nvPr/>
        </p:nvSpPr>
        <p:spPr>
          <a:xfrm>
            <a:off x="5422392" y="5687568"/>
            <a:ext cx="374904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Importação, padronização, cruzamento de transferências entre bancos e relatórios gerenciais.</a:t>
            </a:r>
            <a:endParaRPr lang="en-US" sz="1300" dirty="0"/>
          </a:p>
        </p:txBody>
      </p:sp>
      <p:sp>
        <p:nvSpPr>
          <p:cNvPr id="27" name="Shape 22"/>
          <p:cNvSpPr/>
          <p:nvPr/>
        </p:nvSpPr>
        <p:spPr>
          <a:xfrm>
            <a:off x="5422392" y="6537960"/>
            <a:ext cx="3785616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3"/>
          <p:cNvSpPr/>
          <p:nvPr/>
        </p:nvSpPr>
        <p:spPr>
          <a:xfrm>
            <a:off x="5422392" y="6693408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 organizados para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conferência e gestão.</a:t>
            </a:r>
            <a:endParaRPr lang="en-US" sz="1150" dirty="0"/>
          </a:p>
        </p:txBody>
      </p:sp>
      <p:sp>
        <p:nvSpPr>
          <p:cNvPr id="29" name="Shape 24"/>
          <p:cNvSpPr/>
          <p:nvPr/>
        </p:nvSpPr>
        <p:spPr>
          <a:xfrm>
            <a:off x="9692640" y="2926080"/>
            <a:ext cx="4279392" cy="4206240"/>
          </a:xfrm>
          <a:prstGeom prst="roundRect">
            <a:avLst>
              <a:gd name="adj" fmla="val 3261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5"/>
          <p:cNvSpPr/>
          <p:nvPr/>
        </p:nvSpPr>
        <p:spPr>
          <a:xfrm>
            <a:off x="9692640" y="2926080"/>
            <a:ext cx="4279392" cy="91440"/>
          </a:xfrm>
          <a:prstGeom prst="rect">
            <a:avLst/>
          </a:prstGeom>
          <a:solidFill>
            <a:srgbClr val="10251E"/>
          </a:solidFill>
          <a:ln w="12700">
            <a:solidFill>
              <a:srgbClr val="1025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6"/>
          <p:cNvSpPr/>
          <p:nvPr/>
        </p:nvSpPr>
        <p:spPr>
          <a:xfrm>
            <a:off x="9939528" y="3264408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336F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/ MENSAGERIA E IA</a:t>
            </a:r>
            <a:endParaRPr lang="en-US" sz="1000" dirty="0"/>
          </a:p>
        </p:txBody>
      </p:sp>
      <p:pic>
        <p:nvPicPr>
          <p:cNvPr id="3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39528" y="3721608"/>
            <a:ext cx="539496" cy="539496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9939528" y="4471416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 automatizado</a:t>
            </a:r>
            <a:endParaRPr lang="en-US" sz="2400" dirty="0"/>
          </a:p>
        </p:txBody>
      </p:sp>
      <p:sp>
        <p:nvSpPr>
          <p:cNvPr id="34" name="Text 28"/>
          <p:cNvSpPr/>
          <p:nvPr/>
        </p:nvSpPr>
        <p:spPr>
          <a:xfrm>
            <a:off x="9939528" y="5276088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Conversas viram processos</a:t>
            </a:r>
            <a:endParaRPr lang="en-US" sz="1150" dirty="0"/>
          </a:p>
        </p:txBody>
      </p:sp>
      <p:sp>
        <p:nvSpPr>
          <p:cNvPr id="35" name="Text 29"/>
          <p:cNvSpPr/>
          <p:nvPr/>
        </p:nvSpPr>
        <p:spPr>
          <a:xfrm>
            <a:off x="9939528" y="5687568"/>
            <a:ext cx="374904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Webhooks, histórico, transcrição de áudios, filas de processamento e orquestração de respostas.</a:t>
            </a:r>
            <a:endParaRPr lang="en-US" sz="1300" dirty="0"/>
          </a:p>
        </p:txBody>
      </p:sp>
      <p:sp>
        <p:nvSpPr>
          <p:cNvPr id="36" name="Shape 30"/>
          <p:cNvSpPr/>
          <p:nvPr/>
        </p:nvSpPr>
        <p:spPr>
          <a:xfrm>
            <a:off x="9939528" y="6537960"/>
            <a:ext cx="3785616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1"/>
          <p:cNvSpPr/>
          <p:nvPr/>
        </p:nvSpPr>
        <p:spPr>
          <a:xfrm>
            <a:off x="9939528" y="6693408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Comunicação conectada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ao fluxo de trabalho.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336F4F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CLIENTES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Clientes que fazem parte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 nossa trajetória.</a:t>
            </a:r>
            <a:endParaRPr lang="en-US" sz="3700" dirty="0"/>
          </a:p>
        </p:txBody>
      </p:sp>
      <p:sp>
        <p:nvSpPr>
          <p:cNvPr id="10" name="Text 7"/>
          <p:cNvSpPr/>
          <p:nvPr/>
        </p:nvSpPr>
        <p:spPr>
          <a:xfrm>
            <a:off x="658368" y="2212848"/>
            <a:ext cx="1289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Tecnologia aplicada a diferentes rotinas e segmentos.</a:t>
            </a:r>
            <a:endParaRPr lang="en-US" sz="1600" dirty="0"/>
          </a:p>
        </p:txBody>
      </p:sp>
      <p:sp>
        <p:nvSpPr>
          <p:cNvPr id="11" name="Rounded Rectangle 10"/>
          <p:cNvSpPr/>
          <p:nvPr/>
        </p:nvSpPr>
        <p:spPr>
          <a:xfrm>
            <a:off x="658368" y="2907792"/>
            <a:ext cx="4279392" cy="3977639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8890">
            <a:solidFill>
              <a:srgbClr val="DADE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58368" y="2907792"/>
            <a:ext cx="4279392" cy="82296"/>
          </a:xfrm>
          <a:prstGeom prst="rect">
            <a:avLst/>
          </a:prstGeom>
          <a:solidFill>
            <a:srgbClr val="336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69340" y="2990088"/>
            <a:ext cx="4257446" cy="24231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Caputo, Bastos e Serra Advogado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" y="3727923"/>
            <a:ext cx="3904487" cy="94748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14400" y="5687568"/>
            <a:ext cx="3767328" cy="740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0251E"/>
                </a:solidFill>
                <a:latin typeface="Inter"/>
              </a:rPr>
              <a:t>Caputo, Bastos e Serra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0251E"/>
                </a:solidFill>
                <a:latin typeface="Inter"/>
              </a:rPr>
              <a:t>Advogados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6501384"/>
            <a:ext cx="376732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36F4F"/>
                </a:solidFill>
                <a:latin typeface="Inter"/>
              </a:rPr>
              <a:t>ADVOCACIA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75504" y="2907792"/>
            <a:ext cx="4279392" cy="3977639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8890">
            <a:solidFill>
              <a:srgbClr val="DADE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175504" y="2907792"/>
            <a:ext cx="4279392" cy="82296"/>
          </a:xfrm>
          <a:prstGeom prst="rect">
            <a:avLst/>
          </a:prstGeom>
          <a:solidFill>
            <a:srgbClr val="336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186476" y="2990088"/>
            <a:ext cx="4257446" cy="2423160"/>
          </a:xfrm>
          <a:prstGeom prst="rect">
            <a:avLst/>
          </a:prstGeom>
          <a:solidFill>
            <a:srgbClr val="202B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Sarkis Carminati Advocaci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488" y="3076956"/>
            <a:ext cx="2249424" cy="224942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431536" y="5687568"/>
            <a:ext cx="3767328" cy="740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0251E"/>
                </a:solidFill>
                <a:latin typeface="Inter"/>
              </a:rPr>
              <a:t>Sarkis Carminati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0251E"/>
                </a:solidFill>
                <a:latin typeface="Inter"/>
              </a:rPr>
              <a:t>Advocacia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31536" y="6501384"/>
            <a:ext cx="376732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36F4F"/>
                </a:solidFill>
                <a:latin typeface="Inter"/>
              </a:rPr>
              <a:t>ADVOCACIA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92640" y="2907792"/>
            <a:ext cx="4279392" cy="3977639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8890">
            <a:solidFill>
              <a:srgbClr val="DADE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692640" y="2907792"/>
            <a:ext cx="4279392" cy="82296"/>
          </a:xfrm>
          <a:prstGeom prst="rect">
            <a:avLst/>
          </a:prstGeom>
          <a:solidFill>
            <a:srgbClr val="336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9703612" y="2990088"/>
            <a:ext cx="4257446" cy="2423160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TAI CrossFi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7624" y="3076956"/>
            <a:ext cx="2249424" cy="224942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948672" y="5687568"/>
            <a:ext cx="3767328" cy="740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0251E"/>
                </a:solidFill>
                <a:latin typeface="Inter"/>
              </a:rPr>
              <a:t>TAI CrossFit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48672" y="6501384"/>
            <a:ext cx="376732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36F4F"/>
                </a:solidFill>
                <a:latin typeface="Inter"/>
              </a:rPr>
              <a:t>FITNESS &amp; BEM-ESTAR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" y="7223760"/>
            <a:ext cx="13313664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3736A"/>
                </a:solidFill>
                <a:latin typeface="Inter"/>
              </a:rPr>
              <a:t>Cada operação tem seu contexto. Cada solução, seu desenho.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9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ENGENHARIA DE INTEGRAÇÃO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29403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Seus sistemas continuam.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inteligência passa a conectá-los.</a:t>
            </a:r>
            <a:endParaRPr lang="en-US" sz="3700" dirty="0"/>
          </a:p>
        </p:txBody>
      </p:sp>
      <p:sp>
        <p:nvSpPr>
          <p:cNvPr id="10" name="Text 7"/>
          <p:cNvSpPr/>
          <p:nvPr/>
        </p:nvSpPr>
        <p:spPr>
          <a:xfrm>
            <a:off x="658368" y="29443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QUE A EMPRESA JÁ USA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658368" y="3493008"/>
            <a:ext cx="3648456" cy="777240"/>
          </a:xfrm>
          <a:prstGeom prst="roundRect">
            <a:avLst>
              <a:gd name="adj" fmla="val 17647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914400" y="3630168"/>
            <a:ext cx="30723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Sistemas de gestão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914400" y="3959352"/>
            <a:ext cx="3072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ERP, CRM e e-commerce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58368" y="4453128"/>
            <a:ext cx="3648456" cy="777240"/>
          </a:xfrm>
          <a:prstGeom prst="roundRect">
            <a:avLst>
              <a:gd name="adj" fmla="val 17647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914400" y="4590288"/>
            <a:ext cx="30723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Canais e arquivos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914400" y="4919472"/>
            <a:ext cx="3072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WhatsApp, e-mail e documentos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658368" y="5413248"/>
            <a:ext cx="3648456" cy="777240"/>
          </a:xfrm>
          <a:prstGeom prst="roundRect">
            <a:avLst>
              <a:gd name="adj" fmla="val 17647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914400" y="5550408"/>
            <a:ext cx="30723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 financeiros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914400" y="5879592"/>
            <a:ext cx="3072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Bancos, gateways e extratos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4471416" y="4745736"/>
            <a:ext cx="502920" cy="0"/>
          </a:xfrm>
          <a:prstGeom prst="line">
            <a:avLst/>
          </a:prstGeom>
          <a:noFill/>
          <a:ln w="16510">
            <a:solidFill>
              <a:srgbClr val="D2FB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1" name="Shape 18"/>
          <p:cNvSpPr/>
          <p:nvPr/>
        </p:nvSpPr>
        <p:spPr>
          <a:xfrm>
            <a:off x="5184648" y="2916936"/>
            <a:ext cx="5084064" cy="3831336"/>
          </a:xfrm>
          <a:prstGeom prst="roundRect">
            <a:avLst>
              <a:gd name="adj" fmla="val 3580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19"/>
          <p:cNvSpPr/>
          <p:nvPr/>
        </p:nvSpPr>
        <p:spPr>
          <a:xfrm>
            <a:off x="5458968" y="3182112"/>
            <a:ext cx="3017520" cy="310896"/>
          </a:xfrm>
          <a:prstGeom prst="roundRect">
            <a:avLst>
              <a:gd name="adj" fmla="val 44118"/>
            </a:avLst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5568696" y="3204972"/>
            <a:ext cx="27980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CAMADA DE INTEGRAÇÃO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5468112" y="3803904"/>
            <a:ext cx="1636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Conectores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296912" y="3803904"/>
            <a:ext cx="27066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APIs, eventos e importações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5468112" y="4279392"/>
            <a:ext cx="4498848" cy="0"/>
          </a:xfrm>
          <a:prstGeom prst="line">
            <a:avLst/>
          </a:prstGeom>
          <a:noFill/>
          <a:ln w="762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5468112" y="4462272"/>
            <a:ext cx="1636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Regras + IA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7296912" y="4462272"/>
            <a:ext cx="27066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Interpretação, validação e roteamento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5468112" y="4937760"/>
            <a:ext cx="4498848" cy="0"/>
          </a:xfrm>
          <a:prstGeom prst="line">
            <a:avLst/>
          </a:prstGeom>
          <a:noFill/>
          <a:ln w="762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5468112" y="5120640"/>
            <a:ext cx="1636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Execução</a:t>
            </a:r>
            <a:endParaRPr lang="en-US" sz="1500" dirty="0"/>
          </a:p>
        </p:txBody>
      </p:sp>
      <p:sp>
        <p:nvSpPr>
          <p:cNvPr id="31" name="Text 28"/>
          <p:cNvSpPr/>
          <p:nvPr/>
        </p:nvSpPr>
        <p:spPr>
          <a:xfrm>
            <a:off x="7296912" y="5120640"/>
            <a:ext cx="27066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Filas, aprovações e tarefas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5468112" y="5596128"/>
            <a:ext cx="4498848" cy="0"/>
          </a:xfrm>
          <a:prstGeom prst="line">
            <a:avLst/>
          </a:prstGeom>
          <a:noFill/>
          <a:ln w="762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0"/>
          <p:cNvSpPr/>
          <p:nvPr/>
        </p:nvSpPr>
        <p:spPr>
          <a:xfrm>
            <a:off x="5468112" y="5779008"/>
            <a:ext cx="1636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Observabilidade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7296912" y="5779008"/>
            <a:ext cx="270662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Logs, alertas e rastreabilidade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10442448" y="4745736"/>
            <a:ext cx="502920" cy="0"/>
          </a:xfrm>
          <a:prstGeom prst="line">
            <a:avLst/>
          </a:prstGeom>
          <a:noFill/>
          <a:ln w="16510">
            <a:solidFill>
              <a:srgbClr val="D2FB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11128248" y="3483864"/>
            <a:ext cx="279806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 com contexto</a:t>
            </a:r>
            <a:endParaRPr lang="en-US" sz="1800" dirty="0"/>
          </a:p>
        </p:txBody>
      </p:sp>
      <p:sp>
        <p:nvSpPr>
          <p:cNvPr id="37" name="Text 34"/>
          <p:cNvSpPr/>
          <p:nvPr/>
        </p:nvSpPr>
        <p:spPr>
          <a:xfrm>
            <a:off x="11128248" y="4014216"/>
            <a:ext cx="279806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Respostas, histórico e encaminhamento</a:t>
            </a:r>
            <a:endParaRPr lang="en-US" sz="1150" dirty="0"/>
          </a:p>
        </p:txBody>
      </p:sp>
      <p:sp>
        <p:nvSpPr>
          <p:cNvPr id="38" name="Text 35"/>
          <p:cNvSpPr/>
          <p:nvPr/>
        </p:nvSpPr>
        <p:spPr>
          <a:xfrm>
            <a:off x="11128248" y="4517136"/>
            <a:ext cx="279806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Rotinas executadas</a:t>
            </a:r>
            <a:endParaRPr lang="en-US" sz="1800" dirty="0"/>
          </a:p>
        </p:txBody>
      </p:sp>
      <p:sp>
        <p:nvSpPr>
          <p:cNvPr id="39" name="Text 36"/>
          <p:cNvSpPr/>
          <p:nvPr/>
        </p:nvSpPr>
        <p:spPr>
          <a:xfrm>
            <a:off x="11128248" y="5047488"/>
            <a:ext cx="279806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Tarefas, documentos e atualizações</a:t>
            </a:r>
            <a:endParaRPr lang="en-US" sz="1150" dirty="0"/>
          </a:p>
        </p:txBody>
      </p:sp>
      <p:sp>
        <p:nvSpPr>
          <p:cNvPr id="40" name="Text 37"/>
          <p:cNvSpPr/>
          <p:nvPr/>
        </p:nvSpPr>
        <p:spPr>
          <a:xfrm>
            <a:off x="11128248" y="5550408"/>
            <a:ext cx="279806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Gestão orientada por dados</a:t>
            </a:r>
            <a:endParaRPr lang="en-US" sz="1800" dirty="0"/>
          </a:p>
        </p:txBody>
      </p:sp>
      <p:sp>
        <p:nvSpPr>
          <p:cNvPr id="41" name="Text 38"/>
          <p:cNvSpPr/>
          <p:nvPr/>
        </p:nvSpPr>
        <p:spPr>
          <a:xfrm>
            <a:off x="11128248" y="6080760"/>
            <a:ext cx="279806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Indicadores, exceções e prioridades</a:t>
            </a:r>
            <a:endParaRPr lang="en-US" sz="1150" dirty="0"/>
          </a:p>
        </p:txBody>
      </p:sp>
      <p:sp>
        <p:nvSpPr>
          <p:cNvPr id="42" name="Text 39"/>
          <p:cNvSpPr/>
          <p:nvPr/>
        </p:nvSpPr>
        <p:spPr>
          <a:xfrm>
            <a:off x="658368" y="7223760"/>
            <a:ext cx="1325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APIs e webhooks  /  PHP e Python  /  bancos de dados  /  filas  /  containers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336F4F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OUTRAS APLICAÇÕES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próximo ganho pode estar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 rotina que ninguém questiona.</a:t>
            </a:r>
            <a:endParaRPr lang="en-US" sz="3700" dirty="0"/>
          </a:p>
        </p:txBody>
      </p:sp>
      <p:sp>
        <p:nvSpPr>
          <p:cNvPr id="10" name="Shape 7"/>
          <p:cNvSpPr/>
          <p:nvPr/>
        </p:nvSpPr>
        <p:spPr>
          <a:xfrm>
            <a:off x="658368" y="2743200"/>
            <a:ext cx="6528816" cy="20574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6112" y="3026664"/>
            <a:ext cx="466344" cy="4663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91056" y="3017520"/>
            <a:ext cx="5294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Comércio e e-commerce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905256" y="3666744"/>
            <a:ext cx="5998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Pedidos, entrega, atendimento e pós-venda.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905256" y="4133088"/>
            <a:ext cx="599846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Acompanhamento de status, alertas de exceção e conexão entre venda e recebimento.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7443216" y="2743200"/>
            <a:ext cx="6528816" cy="20574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80960" y="3026664"/>
            <a:ext cx="466344" cy="46634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75904" y="3017520"/>
            <a:ext cx="5294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Empresas de serviços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7690104" y="3666744"/>
            <a:ext cx="5998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 solicitação ao trabalho concluído.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7690104" y="4133088"/>
            <a:ext cx="599846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Propostas, agendamentos, onboarding, organização de atividades e evidências.</a:t>
            </a:r>
            <a:endParaRPr lang="en-US" sz="1300" dirty="0"/>
          </a:p>
        </p:txBody>
      </p:sp>
      <p:sp>
        <p:nvSpPr>
          <p:cNvPr id="20" name="Shape 15"/>
          <p:cNvSpPr/>
          <p:nvPr/>
        </p:nvSpPr>
        <p:spPr>
          <a:xfrm>
            <a:off x="658368" y="5010912"/>
            <a:ext cx="6528816" cy="20574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6112" y="5294376"/>
            <a:ext cx="466344" cy="46634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91056" y="5285232"/>
            <a:ext cx="5294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Administrativo e backoffice</a:t>
            </a:r>
            <a:endParaRPr lang="en-US" sz="2200" dirty="0"/>
          </a:p>
        </p:txBody>
      </p:sp>
      <p:sp>
        <p:nvSpPr>
          <p:cNvPr id="23" name="Text 17"/>
          <p:cNvSpPr/>
          <p:nvPr/>
        </p:nvSpPr>
        <p:spPr>
          <a:xfrm>
            <a:off x="905256" y="5934456"/>
            <a:ext cx="5998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Documentos que viram informação.</a:t>
            </a:r>
            <a:endParaRPr lang="en-US" sz="1500" dirty="0"/>
          </a:p>
        </p:txBody>
      </p:sp>
      <p:sp>
        <p:nvSpPr>
          <p:cNvPr id="24" name="Text 18"/>
          <p:cNvSpPr/>
          <p:nvPr/>
        </p:nvSpPr>
        <p:spPr>
          <a:xfrm>
            <a:off x="905256" y="6400800"/>
            <a:ext cx="599846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Leitura de arquivos, classificação, preenchimentos e relatórios para revisão.</a:t>
            </a:r>
            <a:endParaRPr lang="en-US" sz="1300" dirty="0"/>
          </a:p>
        </p:txBody>
      </p:sp>
      <p:sp>
        <p:nvSpPr>
          <p:cNvPr id="25" name="Shape 19"/>
          <p:cNvSpPr/>
          <p:nvPr/>
        </p:nvSpPr>
        <p:spPr>
          <a:xfrm>
            <a:off x="7443216" y="5010912"/>
            <a:ext cx="6528816" cy="20574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80960" y="5294376"/>
            <a:ext cx="466344" cy="46634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8375904" y="5285232"/>
            <a:ext cx="5294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Gestão e conhecimento</a:t>
            </a:r>
            <a:endParaRPr lang="en-US" sz="2200" dirty="0"/>
          </a:p>
        </p:txBody>
      </p:sp>
      <p:sp>
        <p:nvSpPr>
          <p:cNvPr id="28" name="Text 21"/>
          <p:cNvSpPr/>
          <p:nvPr/>
        </p:nvSpPr>
        <p:spPr>
          <a:xfrm>
            <a:off x="7690104" y="5934456"/>
            <a:ext cx="59984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Respostas que usam a base da empresa.</a:t>
            </a:r>
            <a:endParaRPr lang="en-US" sz="1500" dirty="0"/>
          </a:p>
        </p:txBody>
      </p:sp>
      <p:sp>
        <p:nvSpPr>
          <p:cNvPr id="29" name="Text 22"/>
          <p:cNvSpPr/>
          <p:nvPr/>
        </p:nvSpPr>
        <p:spPr>
          <a:xfrm>
            <a:off x="7690104" y="6400800"/>
            <a:ext cx="599846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Busca em procedimentos, consulta a indicadores e resumos orientados por fontes.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9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GOVERNANÇA DESDE O INÍCIO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29403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658368" y="1161288"/>
            <a:ext cx="2916936" cy="310896"/>
          </a:xfrm>
          <a:prstGeom prst="roundRect">
            <a:avLst>
              <a:gd name="adj" fmla="val 44118"/>
            </a:avLst>
          </a:prstGeom>
          <a:solidFill>
            <a:srgbClr val="1A3428"/>
          </a:solidFill>
          <a:ln w="12700">
            <a:solidFill>
              <a:srgbClr val="1A34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768096" y="1184148"/>
            <a:ext cx="2697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CONTROLES DO PROJETO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658368" y="1874520"/>
            <a:ext cx="6492240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4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Automatizar</a:t>
            </a:r>
            <a:endParaRPr lang="en-US" sz="4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não é abrir mão</a:t>
            </a:r>
            <a:endParaRPr lang="en-US" sz="4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controle.</a:t>
            </a:r>
            <a:endParaRPr lang="en-US" sz="4700" dirty="0"/>
          </a:p>
        </p:txBody>
      </p:sp>
      <p:sp>
        <p:nvSpPr>
          <p:cNvPr id="12" name="Text 9"/>
          <p:cNvSpPr/>
          <p:nvPr/>
        </p:nvSpPr>
        <p:spPr>
          <a:xfrm>
            <a:off x="658368" y="4901184"/>
            <a:ext cx="551383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desenho da solução inclui os limites</a:t>
            </a:r>
            <a:endParaRPr lang="en-US" sz="19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a forma de acompanhar a execução.</a:t>
            </a:r>
            <a:endParaRPr lang="en-US" sz="19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088" y="6327648"/>
            <a:ext cx="539496" cy="5394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481328" y="6419088"/>
            <a:ext cx="4818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Privacidade, segurança e responsabilidade. [4]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7315200" y="1453896"/>
            <a:ext cx="3145536" cy="0"/>
          </a:xfrm>
          <a:prstGeom prst="line">
            <a:avLst/>
          </a:prstGeom>
          <a:noFill/>
          <a:ln w="12700">
            <a:solidFill>
              <a:srgbClr val="3555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7315200" y="1645920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7315200" y="2130552"/>
            <a:ext cx="303580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Acesso mínimo</a:t>
            </a:r>
            <a:endParaRPr lang="en-US" sz="2000" dirty="0"/>
          </a:p>
        </p:txBody>
      </p:sp>
      <p:sp>
        <p:nvSpPr>
          <p:cNvPr id="18" name="Text 14"/>
          <p:cNvSpPr/>
          <p:nvPr/>
        </p:nvSpPr>
        <p:spPr>
          <a:xfrm>
            <a:off x="7315200" y="2642616"/>
            <a:ext cx="3044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 pessoa e agente acessa apenas o necessário.</a:t>
            </a:r>
            <a:endParaRPr lang="en-US" sz="1300" dirty="0"/>
          </a:p>
        </p:txBody>
      </p:sp>
      <p:sp>
        <p:nvSpPr>
          <p:cNvPr id="19" name="Shape 15"/>
          <p:cNvSpPr/>
          <p:nvPr/>
        </p:nvSpPr>
        <p:spPr>
          <a:xfrm>
            <a:off x="10762488" y="1453896"/>
            <a:ext cx="3145536" cy="0"/>
          </a:xfrm>
          <a:prstGeom prst="line">
            <a:avLst/>
          </a:prstGeom>
          <a:noFill/>
          <a:ln w="12700">
            <a:solidFill>
              <a:srgbClr val="3555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6"/>
          <p:cNvSpPr/>
          <p:nvPr/>
        </p:nvSpPr>
        <p:spPr>
          <a:xfrm>
            <a:off x="10762488" y="1645920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10762488" y="2130552"/>
            <a:ext cx="303580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Aprovação humana</a:t>
            </a:r>
            <a:endParaRPr lang="en-US" sz="2000" dirty="0"/>
          </a:p>
        </p:txBody>
      </p:sp>
      <p:sp>
        <p:nvSpPr>
          <p:cNvPr id="22" name="Text 18"/>
          <p:cNvSpPr/>
          <p:nvPr/>
        </p:nvSpPr>
        <p:spPr>
          <a:xfrm>
            <a:off x="10762488" y="2642616"/>
            <a:ext cx="3044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Ações sensíveis passam por quem tem autoridade.</a:t>
            </a:r>
            <a:endParaRPr lang="en-US" sz="1300" dirty="0"/>
          </a:p>
        </p:txBody>
      </p:sp>
      <p:sp>
        <p:nvSpPr>
          <p:cNvPr id="23" name="Shape 19"/>
          <p:cNvSpPr/>
          <p:nvPr/>
        </p:nvSpPr>
        <p:spPr>
          <a:xfrm>
            <a:off x="7315200" y="3383280"/>
            <a:ext cx="3145536" cy="0"/>
          </a:xfrm>
          <a:prstGeom prst="line">
            <a:avLst/>
          </a:prstGeom>
          <a:noFill/>
          <a:ln w="12700">
            <a:solidFill>
              <a:srgbClr val="3555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7315200" y="3575304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7315200" y="4059936"/>
            <a:ext cx="303580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Execução rastreável</a:t>
            </a:r>
            <a:endParaRPr lang="en-US" sz="2000" dirty="0"/>
          </a:p>
        </p:txBody>
      </p:sp>
      <p:sp>
        <p:nvSpPr>
          <p:cNvPr id="26" name="Text 22"/>
          <p:cNvSpPr/>
          <p:nvPr/>
        </p:nvSpPr>
        <p:spPr>
          <a:xfrm>
            <a:off x="7315200" y="4572000"/>
            <a:ext cx="3044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Histórico de decisões, eventos e resultados.</a:t>
            </a:r>
            <a:endParaRPr lang="en-US" sz="1300" dirty="0"/>
          </a:p>
        </p:txBody>
      </p:sp>
      <p:sp>
        <p:nvSpPr>
          <p:cNvPr id="27" name="Shape 23"/>
          <p:cNvSpPr/>
          <p:nvPr/>
        </p:nvSpPr>
        <p:spPr>
          <a:xfrm>
            <a:off x="10762488" y="3383280"/>
            <a:ext cx="3145536" cy="0"/>
          </a:xfrm>
          <a:prstGeom prst="line">
            <a:avLst/>
          </a:prstGeom>
          <a:noFill/>
          <a:ln w="12700">
            <a:solidFill>
              <a:srgbClr val="3555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4"/>
          <p:cNvSpPr/>
          <p:nvPr/>
        </p:nvSpPr>
        <p:spPr>
          <a:xfrm>
            <a:off x="10762488" y="3575304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000" dirty="0"/>
          </a:p>
        </p:txBody>
      </p:sp>
      <p:sp>
        <p:nvSpPr>
          <p:cNvPr id="29" name="Text 25"/>
          <p:cNvSpPr/>
          <p:nvPr/>
        </p:nvSpPr>
        <p:spPr>
          <a:xfrm>
            <a:off x="10762488" y="4059936"/>
            <a:ext cx="303580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 com finalidade</a:t>
            </a:r>
            <a:endParaRPr lang="en-US" sz="2000" dirty="0"/>
          </a:p>
        </p:txBody>
      </p:sp>
      <p:sp>
        <p:nvSpPr>
          <p:cNvPr id="30" name="Text 26"/>
          <p:cNvSpPr/>
          <p:nvPr/>
        </p:nvSpPr>
        <p:spPr>
          <a:xfrm>
            <a:off x="10762488" y="4572000"/>
            <a:ext cx="3044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Uso, retenção e descarte definidos no projeto.</a:t>
            </a:r>
            <a:endParaRPr lang="en-US" sz="1300" dirty="0"/>
          </a:p>
        </p:txBody>
      </p:sp>
      <p:sp>
        <p:nvSpPr>
          <p:cNvPr id="31" name="Shape 27"/>
          <p:cNvSpPr/>
          <p:nvPr/>
        </p:nvSpPr>
        <p:spPr>
          <a:xfrm>
            <a:off x="7315200" y="5312664"/>
            <a:ext cx="3145536" cy="0"/>
          </a:xfrm>
          <a:prstGeom prst="line">
            <a:avLst/>
          </a:prstGeom>
          <a:noFill/>
          <a:ln w="12700">
            <a:solidFill>
              <a:srgbClr val="3555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8"/>
          <p:cNvSpPr/>
          <p:nvPr/>
        </p:nvSpPr>
        <p:spPr>
          <a:xfrm>
            <a:off x="7315200" y="5504688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000" dirty="0"/>
          </a:p>
        </p:txBody>
      </p:sp>
      <p:sp>
        <p:nvSpPr>
          <p:cNvPr id="33" name="Text 29"/>
          <p:cNvSpPr/>
          <p:nvPr/>
        </p:nvSpPr>
        <p:spPr>
          <a:xfrm>
            <a:off x="7315200" y="5989320"/>
            <a:ext cx="303580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Falhas tratadas</a:t>
            </a:r>
            <a:endParaRPr lang="en-US" sz="2000" dirty="0"/>
          </a:p>
        </p:txBody>
      </p:sp>
      <p:sp>
        <p:nvSpPr>
          <p:cNvPr id="34" name="Text 30"/>
          <p:cNvSpPr/>
          <p:nvPr/>
        </p:nvSpPr>
        <p:spPr>
          <a:xfrm>
            <a:off x="7315200" y="6501384"/>
            <a:ext cx="3044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Alertas, tentativas controladas e alternativa manual.</a:t>
            </a:r>
            <a:endParaRPr lang="en-US" sz="1300" dirty="0"/>
          </a:p>
        </p:txBody>
      </p:sp>
      <p:sp>
        <p:nvSpPr>
          <p:cNvPr id="35" name="Shape 31"/>
          <p:cNvSpPr/>
          <p:nvPr/>
        </p:nvSpPr>
        <p:spPr>
          <a:xfrm>
            <a:off x="10762488" y="5312664"/>
            <a:ext cx="3145536" cy="0"/>
          </a:xfrm>
          <a:prstGeom prst="line">
            <a:avLst/>
          </a:prstGeom>
          <a:noFill/>
          <a:ln w="12700">
            <a:solidFill>
              <a:srgbClr val="3555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2"/>
          <p:cNvSpPr/>
          <p:nvPr/>
        </p:nvSpPr>
        <p:spPr>
          <a:xfrm>
            <a:off x="10762488" y="5504688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000" dirty="0"/>
          </a:p>
        </p:txBody>
      </p:sp>
      <p:sp>
        <p:nvSpPr>
          <p:cNvPr id="37" name="Text 33"/>
          <p:cNvSpPr/>
          <p:nvPr/>
        </p:nvSpPr>
        <p:spPr>
          <a:xfrm>
            <a:off x="10762488" y="5989320"/>
            <a:ext cx="303580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Qualidade observada</a:t>
            </a:r>
            <a:endParaRPr lang="en-US" sz="2000" dirty="0"/>
          </a:p>
        </p:txBody>
      </p:sp>
      <p:sp>
        <p:nvSpPr>
          <p:cNvPr id="38" name="Text 34"/>
          <p:cNvSpPr/>
          <p:nvPr/>
        </p:nvSpPr>
        <p:spPr>
          <a:xfrm>
            <a:off x="10762488" y="6501384"/>
            <a:ext cx="3044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Testes e revisão para evitar respostas sem base.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336F4F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COMO O PROJETO ACONTECE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Começamos por um gargalo.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Escalamos o que funciona.</a:t>
            </a:r>
            <a:endParaRPr lang="en-US" sz="3700" dirty="0"/>
          </a:p>
        </p:txBody>
      </p:sp>
      <p:sp>
        <p:nvSpPr>
          <p:cNvPr id="10" name="Text 7"/>
          <p:cNvSpPr/>
          <p:nvPr/>
        </p:nvSpPr>
        <p:spPr>
          <a:xfrm>
            <a:off x="658368" y="2834640"/>
            <a:ext cx="2889504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6500" b="1" dirty="0">
                <a:solidFill>
                  <a:srgbClr val="CBD4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6500" dirty="0"/>
          </a:p>
        </p:txBody>
      </p:sp>
      <p:sp>
        <p:nvSpPr>
          <p:cNvPr id="11" name="Text 8"/>
          <p:cNvSpPr/>
          <p:nvPr/>
        </p:nvSpPr>
        <p:spPr>
          <a:xfrm>
            <a:off x="658368" y="4114800"/>
            <a:ext cx="29443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Entender</a:t>
            </a:r>
            <a:endParaRPr lang="en-US" sz="2700" dirty="0"/>
          </a:p>
        </p:txBody>
      </p:sp>
      <p:sp>
        <p:nvSpPr>
          <p:cNvPr id="12" name="Text 9"/>
          <p:cNvSpPr/>
          <p:nvPr/>
        </p:nvSpPr>
        <p:spPr>
          <a:xfrm>
            <a:off x="658368" y="4773168"/>
            <a:ext cx="289864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Mapear o processo real.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58368" y="5586984"/>
            <a:ext cx="289864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Fontes de dados, rotina atual, responsáveis e pontos de retrabalho.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58368" y="6537960"/>
            <a:ext cx="2980944" cy="310896"/>
          </a:xfrm>
          <a:prstGeom prst="roundRect">
            <a:avLst>
              <a:gd name="adj" fmla="val 44118"/>
            </a:avLst>
          </a:prstGeom>
          <a:solidFill>
            <a:srgbClr val="E4E9DC"/>
          </a:solidFill>
          <a:ln w="12700">
            <a:solidFill>
              <a:srgbClr val="E4E9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768096" y="6560820"/>
            <a:ext cx="27614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Mapa da operação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3300984" y="3438144"/>
            <a:ext cx="384048" cy="0"/>
          </a:xfrm>
          <a:prstGeom prst="line">
            <a:avLst/>
          </a:prstGeom>
          <a:noFill/>
          <a:ln w="16510">
            <a:solidFill>
              <a:srgbClr val="336F4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4032504" y="2834640"/>
            <a:ext cx="2889504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6500" b="1" dirty="0">
                <a:solidFill>
                  <a:srgbClr val="CBD4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6500" dirty="0"/>
          </a:p>
        </p:txBody>
      </p:sp>
      <p:sp>
        <p:nvSpPr>
          <p:cNvPr id="18" name="Text 15"/>
          <p:cNvSpPr/>
          <p:nvPr/>
        </p:nvSpPr>
        <p:spPr>
          <a:xfrm>
            <a:off x="4032504" y="4114800"/>
            <a:ext cx="29443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Priorizar</a:t>
            </a:r>
            <a:endParaRPr lang="en-US" sz="2700" dirty="0"/>
          </a:p>
        </p:txBody>
      </p:sp>
      <p:sp>
        <p:nvSpPr>
          <p:cNvPr id="19" name="Text 16"/>
          <p:cNvSpPr/>
          <p:nvPr/>
        </p:nvSpPr>
        <p:spPr>
          <a:xfrm>
            <a:off x="4032504" y="4773168"/>
            <a:ext cx="289864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Escolher o primeiro ganho.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4032504" y="5586984"/>
            <a:ext cx="289864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Impacto, viabilidade, riscos e critérios de sucesso do projeto.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4032504" y="6537960"/>
            <a:ext cx="2980944" cy="310896"/>
          </a:xfrm>
          <a:prstGeom prst="roundRect">
            <a:avLst>
              <a:gd name="adj" fmla="val 44118"/>
            </a:avLst>
          </a:prstGeom>
          <a:solidFill>
            <a:srgbClr val="E4E9DC"/>
          </a:solidFill>
          <a:ln w="12700">
            <a:solidFill>
              <a:srgbClr val="E4E9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4142232" y="6560820"/>
            <a:ext cx="27614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Escopo e prioridades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6675120" y="3438144"/>
            <a:ext cx="384048" cy="0"/>
          </a:xfrm>
          <a:prstGeom prst="line">
            <a:avLst/>
          </a:prstGeom>
          <a:noFill/>
          <a:ln w="16510">
            <a:solidFill>
              <a:srgbClr val="336F4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7406640" y="2834640"/>
            <a:ext cx="2889504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6500" b="1" dirty="0">
                <a:solidFill>
                  <a:srgbClr val="336F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6500" dirty="0"/>
          </a:p>
        </p:txBody>
      </p:sp>
      <p:sp>
        <p:nvSpPr>
          <p:cNvPr id="25" name="Text 22"/>
          <p:cNvSpPr/>
          <p:nvPr/>
        </p:nvSpPr>
        <p:spPr>
          <a:xfrm>
            <a:off x="7406640" y="4114800"/>
            <a:ext cx="29443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Construir</a:t>
            </a:r>
            <a:endParaRPr lang="en-US" sz="2700" dirty="0"/>
          </a:p>
        </p:txBody>
      </p:sp>
      <p:sp>
        <p:nvSpPr>
          <p:cNvPr id="26" name="Text 23"/>
          <p:cNvSpPr/>
          <p:nvPr/>
        </p:nvSpPr>
        <p:spPr>
          <a:xfrm>
            <a:off x="7406640" y="4773168"/>
            <a:ext cx="289864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Integrar, testar e implantar.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7406640" y="5586984"/>
            <a:ext cx="289864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Fluxo piloto, homologação, documentação e orientação da equipe.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7406640" y="6537960"/>
            <a:ext cx="2980944" cy="310896"/>
          </a:xfrm>
          <a:prstGeom prst="roundRect">
            <a:avLst>
              <a:gd name="adj" fmla="val 44118"/>
            </a:avLst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7516368" y="6560820"/>
            <a:ext cx="27614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Solução em uso</a:t>
            </a:r>
            <a:endParaRPr lang="en-US" sz="1000" dirty="0"/>
          </a:p>
        </p:txBody>
      </p:sp>
      <p:sp>
        <p:nvSpPr>
          <p:cNvPr id="30" name="Shape 27"/>
          <p:cNvSpPr/>
          <p:nvPr/>
        </p:nvSpPr>
        <p:spPr>
          <a:xfrm>
            <a:off x="10049256" y="3438144"/>
            <a:ext cx="384048" cy="0"/>
          </a:xfrm>
          <a:prstGeom prst="line">
            <a:avLst/>
          </a:prstGeom>
          <a:noFill/>
          <a:ln w="16510">
            <a:solidFill>
              <a:srgbClr val="336F4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10780776" y="2834640"/>
            <a:ext cx="2889504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6500" b="1" dirty="0">
                <a:solidFill>
                  <a:srgbClr val="CBD4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6500" dirty="0"/>
          </a:p>
        </p:txBody>
      </p:sp>
      <p:sp>
        <p:nvSpPr>
          <p:cNvPr id="32" name="Text 29"/>
          <p:cNvSpPr/>
          <p:nvPr/>
        </p:nvSpPr>
        <p:spPr>
          <a:xfrm>
            <a:off x="10780776" y="4114800"/>
            <a:ext cx="29443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Evoluir</a:t>
            </a:r>
            <a:endParaRPr lang="en-US" sz="2700" dirty="0"/>
          </a:p>
        </p:txBody>
      </p:sp>
      <p:sp>
        <p:nvSpPr>
          <p:cNvPr id="33" name="Text 30"/>
          <p:cNvSpPr/>
          <p:nvPr/>
        </p:nvSpPr>
        <p:spPr>
          <a:xfrm>
            <a:off x="10780776" y="4773168"/>
            <a:ext cx="289864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Medir e aprimorar.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10780776" y="5586984"/>
            <a:ext cx="289864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Acompanhar qualidade, resolver exceções e ampliar o que faz sentido.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10780776" y="6537960"/>
            <a:ext cx="2980944" cy="310896"/>
          </a:xfrm>
          <a:prstGeom prst="roundRect">
            <a:avLst>
              <a:gd name="adj" fmla="val 44118"/>
            </a:avLst>
          </a:prstGeom>
          <a:solidFill>
            <a:srgbClr val="E4E9DC"/>
          </a:solidFill>
          <a:ln w="12700">
            <a:solidFill>
              <a:srgbClr val="E4E9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10890504" y="6560820"/>
            <a:ext cx="27614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Melhoria contínua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658368" y="7333488"/>
            <a:ext cx="132588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336F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Indicadores combinados desde o início: tempo gasto, erros, pendências, adoção e custo de operação.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336F4F"/>
          </a:solidFill>
          <a:ln w="12700">
            <a:solidFill>
              <a:srgbClr val="336F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FORMATOS DE TRABALHO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diagnóstico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à evolução contínua.</a:t>
            </a:r>
            <a:endParaRPr lang="en-US" sz="3700" dirty="0"/>
          </a:p>
        </p:txBody>
      </p:sp>
      <p:sp>
        <p:nvSpPr>
          <p:cNvPr id="10" name="Text 7"/>
          <p:cNvSpPr/>
          <p:nvPr/>
        </p:nvSpPr>
        <p:spPr>
          <a:xfrm>
            <a:off x="658368" y="2212848"/>
            <a:ext cx="1289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 formato de trabalho para cada momento da operação.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58368" y="2898648"/>
            <a:ext cx="4279392" cy="4233672"/>
          </a:xfrm>
          <a:prstGeom prst="roundRect">
            <a:avLst>
              <a:gd name="adj" fmla="val 3240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923544" y="3191256"/>
            <a:ext cx="3685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336F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DIAGNÓSTICO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923544" y="3758184"/>
            <a:ext cx="368503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Clareza antes</a:t>
            </a:r>
            <a:endParaRPr lang="en-US" sz="25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 automatizar.</a:t>
            </a: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923544" y="5038344"/>
            <a:ext cx="36850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Mapeamento de processos</a:t>
            </a:r>
            <a:endParaRPr lang="en-US" sz="13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Oportunidades priorizadas</a:t>
            </a:r>
            <a:endParaRPr lang="en-US" sz="13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Avaliação das integrações</a:t>
            </a:r>
            <a:endParaRPr lang="en-US" sz="13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Plano de implantação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923544" y="6428232"/>
            <a:ext cx="3749040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923544" y="6675120"/>
            <a:ext cx="36850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definir por onde começar.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5175504" y="2898648"/>
            <a:ext cx="4279392" cy="4233672"/>
          </a:xfrm>
          <a:prstGeom prst="roundRect">
            <a:avLst>
              <a:gd name="adj" fmla="val 3240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5440680" y="3191256"/>
            <a:ext cx="3685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PROJETO SOB MEDIDA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5440680" y="3758184"/>
            <a:ext cx="368503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 fluxo crítico.</a:t>
            </a:r>
            <a:endParaRPr lang="en-US" sz="25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solução concreta.</a:t>
            </a:r>
            <a:endParaRPr lang="en-US" sz="2500" dirty="0"/>
          </a:p>
        </p:txBody>
      </p:sp>
      <p:sp>
        <p:nvSpPr>
          <p:cNvPr id="20" name="Text 17"/>
          <p:cNvSpPr/>
          <p:nvPr/>
        </p:nvSpPr>
        <p:spPr>
          <a:xfrm>
            <a:off x="5440680" y="5038344"/>
            <a:ext cx="36850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Escopo e entregáveis definidos</a:t>
            </a:r>
            <a:endParaRPr lang="en-US" sz="13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Desenvolvimento e integração</a:t>
            </a:r>
            <a:endParaRPr lang="en-US" sz="13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Testes e homologação</a:t>
            </a:r>
            <a:endParaRPr lang="en-US" sz="13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Documentação e orientação</a:t>
            </a:r>
            <a:endParaRPr lang="en-US" sz="1350" dirty="0"/>
          </a:p>
        </p:txBody>
      </p:sp>
      <p:sp>
        <p:nvSpPr>
          <p:cNvPr id="21" name="Shape 18"/>
          <p:cNvSpPr/>
          <p:nvPr/>
        </p:nvSpPr>
        <p:spPr>
          <a:xfrm>
            <a:off x="5440680" y="6428232"/>
            <a:ext cx="3749040" cy="0"/>
          </a:xfrm>
          <a:prstGeom prst="line">
            <a:avLst/>
          </a:prstGeom>
          <a:noFill/>
          <a:ln w="8890">
            <a:solidFill>
              <a:srgbClr val="3654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5440680" y="6675120"/>
            <a:ext cx="36850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tirar uma prioridade do papel.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9692640" y="2898648"/>
            <a:ext cx="4279392" cy="4233672"/>
          </a:xfrm>
          <a:prstGeom prst="roundRect">
            <a:avLst>
              <a:gd name="adj" fmla="val 3240"/>
            </a:avLst>
          </a:prstGeom>
          <a:solidFill>
            <a:srgbClr val="FFFFFF"/>
          </a:solidFill>
          <a:ln w="1270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9957816" y="3191256"/>
            <a:ext cx="3685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336F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EVOLUÇÃO CONTÍNUA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9957816" y="3758184"/>
            <a:ext cx="368503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operação muda.</a:t>
            </a:r>
            <a:endParaRPr lang="en-US" sz="25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solução acompanha.</a:t>
            </a:r>
            <a:endParaRPr lang="en-US" sz="2500" dirty="0"/>
          </a:p>
        </p:txBody>
      </p:sp>
      <p:sp>
        <p:nvSpPr>
          <p:cNvPr id="26" name="Text 23"/>
          <p:cNvSpPr/>
          <p:nvPr/>
        </p:nvSpPr>
        <p:spPr>
          <a:xfrm>
            <a:off x="9957816" y="5038344"/>
            <a:ext cx="36850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Monitoramento e ajustes</a:t>
            </a:r>
            <a:endParaRPr lang="en-US" sz="13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Melhoria dos fluxos</a:t>
            </a:r>
            <a:endParaRPr lang="en-US" sz="13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Novos indicadores e rotinas</a:t>
            </a:r>
            <a:endParaRPr lang="en-US" sz="13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Suporte conforme contrato</a:t>
            </a:r>
            <a:endParaRPr lang="en-US" sz="1350" dirty="0"/>
          </a:p>
        </p:txBody>
      </p:sp>
      <p:sp>
        <p:nvSpPr>
          <p:cNvPr id="27" name="Shape 24"/>
          <p:cNvSpPr/>
          <p:nvPr/>
        </p:nvSpPr>
        <p:spPr>
          <a:xfrm>
            <a:off x="9957816" y="6428232"/>
            <a:ext cx="3749040" cy="0"/>
          </a:xfrm>
          <a:prstGeom prst="line">
            <a:avLst/>
          </a:prstGeom>
          <a:noFill/>
          <a:ln w="8890">
            <a:solidFill>
              <a:srgbClr val="DADF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9957816" y="6675120"/>
            <a:ext cx="36850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manter e ampliar a solução.</a:t>
            </a:r>
            <a:endParaRPr lang="en-US" sz="1150" dirty="0"/>
          </a:p>
        </p:txBody>
      </p:sp>
      <p:sp>
        <p:nvSpPr>
          <p:cNvPr id="29" name="Text 26"/>
          <p:cNvSpPr/>
          <p:nvPr/>
        </p:nvSpPr>
        <p:spPr>
          <a:xfrm>
            <a:off x="658368" y="7360920"/>
            <a:ext cx="13167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373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Investimento, prazos, manutenção e custos de terceiros são dimensionados no escopo.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19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D2FB78"/>
          </a:solidFill>
          <a:ln w="12700">
            <a:solidFill>
              <a:srgbClr val="D2FB7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646920" y="38404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CONDIÇÕES DE IMPLANTAÇÃO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29403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58368" y="7818120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b="1" kern="0" spc="8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IA  /  DADOS  /  AUTOMAÇÃO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3258800" y="7772400"/>
            <a:ext cx="713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005840"/>
            <a:ext cx="13313664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Escopo claro.</a:t>
            </a:r>
            <a:endParaRPr lang="en-US" sz="37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7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Expectativa alinhada.</a:t>
            </a:r>
            <a:endParaRPr lang="en-US" sz="3700" dirty="0"/>
          </a:p>
        </p:txBody>
      </p:sp>
      <p:sp>
        <p:nvSpPr>
          <p:cNvPr id="10" name="Shape 7"/>
          <p:cNvSpPr/>
          <p:nvPr/>
        </p:nvSpPr>
        <p:spPr>
          <a:xfrm>
            <a:off x="658368" y="2734056"/>
            <a:ext cx="6528816" cy="2093976"/>
          </a:xfrm>
          <a:prstGeom prst="roundRect">
            <a:avLst>
              <a:gd name="adj" fmla="val 6550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896112" y="2935224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/ DADOS BANCÁRIOS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896112" y="3401568"/>
            <a:ext cx="6035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Cobertura validada antes.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896112" y="3877056"/>
            <a:ext cx="6035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2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APIs ou parceiros habilitados, com consentimento e permissões. O escopo-base é integração de dados, sem custódia ou movimentação de recursos.</a:t>
            </a:r>
            <a:endParaRPr lang="en-US" sz="1220" dirty="0"/>
          </a:p>
        </p:txBody>
      </p:sp>
      <p:sp>
        <p:nvSpPr>
          <p:cNvPr id="14" name="Text 11">
            <a:hlinkClick r:id="rId3"/>
          </p:cNvPr>
          <p:cNvSpPr/>
          <p:nvPr/>
        </p:nvSpPr>
        <p:spPr>
          <a:xfrm>
            <a:off x="896112" y="4535424"/>
            <a:ext cx="6035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u="sng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Banco Central · Open Finance [1]</a:t>
            </a:r>
            <a:endParaRPr lang="en-US" sz="850" dirty="0"/>
          </a:p>
        </p:txBody>
      </p:sp>
      <p:sp>
        <p:nvSpPr>
          <p:cNvPr id="15" name="Shape 12"/>
          <p:cNvSpPr/>
          <p:nvPr/>
        </p:nvSpPr>
        <p:spPr>
          <a:xfrm>
            <a:off x="7443216" y="2734056"/>
            <a:ext cx="6528816" cy="2093976"/>
          </a:xfrm>
          <a:prstGeom prst="roundRect">
            <a:avLst>
              <a:gd name="adj" fmla="val 6550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7680960" y="2935224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CANAIS DE COMUNICAÇÃO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680960" y="3401568"/>
            <a:ext cx="6035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Automação pelas regras do canal.</a:t>
            </a:r>
            <a:endParaRPr lang="en-US" sz="2100" dirty="0"/>
          </a:p>
        </p:txBody>
      </p:sp>
      <p:sp>
        <p:nvSpPr>
          <p:cNvPr id="18" name="Text 15"/>
          <p:cNvSpPr/>
          <p:nvPr/>
        </p:nvSpPr>
        <p:spPr>
          <a:xfrm>
            <a:off x="7680960" y="3877056"/>
            <a:ext cx="6035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2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WhatsApp com permissões, modelos quando exigidos e transferência para atendimento humano. Demais aplicativos conforme APIs, licenças e acesso disponíveis.</a:t>
            </a:r>
            <a:endParaRPr lang="en-US" sz="1220" dirty="0"/>
          </a:p>
        </p:txBody>
      </p:sp>
      <p:sp>
        <p:nvSpPr>
          <p:cNvPr id="19" name="Text 16">
            <a:hlinkClick r:id="rId4"/>
          </p:cNvPr>
          <p:cNvSpPr/>
          <p:nvPr/>
        </p:nvSpPr>
        <p:spPr>
          <a:xfrm>
            <a:off x="7680960" y="4535424"/>
            <a:ext cx="6035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u="sng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WhatsApp · Business Messaging Policy [2]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658368" y="5047488"/>
            <a:ext cx="6528816" cy="2093976"/>
          </a:xfrm>
          <a:prstGeom prst="roundRect">
            <a:avLst>
              <a:gd name="adj" fmla="val 6550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896112" y="5248656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/ DOCUMENTOS FISCAIS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896112" y="5715000"/>
            <a:ext cx="6035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Acesso e emissor fazem diferença.</a:t>
            </a:r>
            <a:endParaRPr lang="en-US" sz="2100" dirty="0"/>
          </a:p>
        </p:txBody>
      </p:sp>
      <p:sp>
        <p:nvSpPr>
          <p:cNvPr id="23" name="Text 20"/>
          <p:cNvSpPr/>
          <p:nvPr/>
        </p:nvSpPr>
        <p:spPr>
          <a:xfrm>
            <a:off x="896112" y="6190488"/>
            <a:ext cx="6035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2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Cobertura por documento e sistema. Eventos, emissão ou cancelamento dependem de integração autorizada e validação dos responsáveis.</a:t>
            </a:r>
            <a:endParaRPr lang="en-US" sz="1220" dirty="0"/>
          </a:p>
        </p:txBody>
      </p:sp>
      <p:sp>
        <p:nvSpPr>
          <p:cNvPr id="24" name="Text 21">
            <a:hlinkClick r:id="rId5"/>
          </p:cNvPr>
          <p:cNvSpPr/>
          <p:nvPr/>
        </p:nvSpPr>
        <p:spPr>
          <a:xfrm>
            <a:off x="896112" y="6848856"/>
            <a:ext cx="6035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u="sng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Portal Nacional da NFS-e · Documentação [3]</a:t>
            </a:r>
            <a:endParaRPr lang="en-US" sz="850" dirty="0"/>
          </a:p>
        </p:txBody>
      </p:sp>
      <p:sp>
        <p:nvSpPr>
          <p:cNvPr id="25" name="Shape 22"/>
          <p:cNvSpPr/>
          <p:nvPr/>
        </p:nvSpPr>
        <p:spPr>
          <a:xfrm>
            <a:off x="7443216" y="5047488"/>
            <a:ext cx="6528816" cy="2093976"/>
          </a:xfrm>
          <a:prstGeom prst="roundRect">
            <a:avLst>
              <a:gd name="adj" fmla="val 6550"/>
            </a:avLst>
          </a:prstGeom>
          <a:solidFill>
            <a:srgbClr val="13291F"/>
          </a:solidFill>
          <a:ln w="12700">
            <a:solidFill>
              <a:srgbClr val="2C433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7680960" y="5248656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/ DADOS E IA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680960" y="5715000"/>
            <a:ext cx="6035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F3F4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Responsabilidade definida no projeto.</a:t>
            </a:r>
            <a:endParaRPr lang="en-US" sz="2100" dirty="0"/>
          </a:p>
        </p:txBody>
      </p:sp>
      <p:sp>
        <p:nvSpPr>
          <p:cNvPr id="28" name="Text 25"/>
          <p:cNvSpPr/>
          <p:nvPr/>
        </p:nvSpPr>
        <p:spPr>
          <a:xfrm>
            <a:off x="7680960" y="6190488"/>
            <a:ext cx="6035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220" dirty="0">
                <a:solidFill>
                  <a:srgbClr val="AFBF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Acessos, finalidade, retenção, fornecedores e revisão humana entram no desenho. Sem promessa de infalibilidade ou conformidade automática.</a:t>
            </a:r>
            <a:endParaRPr lang="en-US" sz="1220" dirty="0"/>
          </a:p>
        </p:txBody>
      </p:sp>
      <p:sp>
        <p:nvSpPr>
          <p:cNvPr id="29" name="Text 26">
            <a:hlinkClick r:id="rId6"/>
          </p:cNvPr>
          <p:cNvSpPr/>
          <p:nvPr/>
        </p:nvSpPr>
        <p:spPr>
          <a:xfrm>
            <a:off x="7680960" y="6848856"/>
            <a:ext cx="6035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850" u="sng" dirty="0">
                <a:solidFill>
                  <a:srgbClr val="D2FB7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ANPD · Guia de Segurança da Informação [4]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2FB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429768"/>
            <a:ext cx="192024" cy="192024"/>
          </a:xfrm>
          <a:prstGeom prst="rect">
            <a:avLst/>
          </a:prstGeom>
          <a:solidFill>
            <a:srgbClr val="10251E"/>
          </a:solidFill>
          <a:ln w="12700">
            <a:solidFill>
              <a:srgbClr val="1025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987552" y="3840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EMPERIUM CONSULTORIA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869680" y="384048"/>
            <a:ext cx="5093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b="1" kern="0" spc="11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INTELIGÊNCIA APLICADA À OPERAÇÃO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58368" y="1417320"/>
            <a:ext cx="11064240" cy="3493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98000"/>
              </a:lnSpc>
              <a:buNone/>
            </a:pPr>
            <a:r>
              <a:rPr lang="en-US" sz="58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 rotina você</a:t>
            </a:r>
            <a:endParaRPr lang="en-US" sz="5800" dirty="0"/>
          </a:p>
          <a:p>
            <a:pPr marL="0" indent="0">
              <a:lnSpc>
                <a:spcPct val="98000"/>
              </a:lnSpc>
              <a:buNone/>
            </a:pPr>
            <a:r>
              <a:rPr lang="en-US" sz="58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quer tirar do</a:t>
            </a:r>
            <a:endParaRPr lang="en-US" sz="5800" dirty="0"/>
          </a:p>
          <a:p>
            <a:pPr marL="0" indent="0">
              <a:lnSpc>
                <a:spcPct val="98000"/>
              </a:lnSpc>
              <a:buNone/>
            </a:pPr>
            <a:r>
              <a:rPr lang="en-US" sz="5800" b="1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modo manual?</a:t>
            </a:r>
            <a:endParaRPr lang="en-US" sz="5800" dirty="0"/>
          </a:p>
        </p:txBody>
      </p:sp>
      <p:sp>
        <p:nvSpPr>
          <p:cNvPr id="10" name="Text 8"/>
          <p:cNvSpPr/>
          <p:nvPr/>
        </p:nvSpPr>
        <p:spPr>
          <a:xfrm>
            <a:off x="658368" y="5138928"/>
            <a:ext cx="11265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 conectados. Processos mais leves.</a:t>
            </a:r>
            <a:endParaRPr lang="en-US" sz="2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2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Mais espaço para fazer o negócio avançar.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58368" y="6318504"/>
            <a:ext cx="13313664" cy="1024128"/>
          </a:xfrm>
          <a:prstGeom prst="roundRect">
            <a:avLst>
              <a:gd name="adj" fmla="val 13393"/>
            </a:avLst>
          </a:prstGeom>
          <a:solidFill>
            <a:srgbClr val="10251E"/>
          </a:solidFill>
          <a:ln w="12700">
            <a:solidFill>
              <a:srgbClr val="1025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658368" y="7680960"/>
            <a:ext cx="13313664" cy="0"/>
          </a:xfrm>
          <a:prstGeom prst="line">
            <a:avLst/>
          </a:prstGeom>
          <a:noFill/>
          <a:ln w="8890">
            <a:solidFill>
              <a:srgbClr val="A8C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13277088" y="7781544"/>
            <a:ext cx="6949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000" dirty="0">
                <a:solidFill>
                  <a:srgbClr val="1025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</a:t>
            </a:r>
            <a:endParaRPr lang="en-US" sz="1000" dirty="0"/>
          </a:p>
        </p:txBody>
      </p:sp>
      <p:sp>
        <p:nvSpPr>
          <p:cNvPr id="17" name="Rounded Rectangle 16"/>
          <p:cNvSpPr/>
          <p:nvPr/>
        </p:nvSpPr>
        <p:spPr>
          <a:xfrm>
            <a:off x="11064240" y="1993392"/>
            <a:ext cx="2651760" cy="2798064"/>
          </a:xfrm>
          <a:prstGeom prst="roundRect">
            <a:avLst>
              <a:gd name="adj" fmla="val 8000"/>
            </a:avLst>
          </a:prstGeom>
          <a:solidFill>
            <a:srgbClr val="10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whatsapp_qr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8560" y="2221992"/>
            <a:ext cx="2103120" cy="2103120"/>
          </a:xfrm>
          <a:prstGeom prst="rect">
            <a:avLst/>
          </a:prstGeom>
        </p:spPr>
      </p:pic>
      <p:sp>
        <p:nvSpPr>
          <p:cNvPr id="19" name="TextBox 18">
            <a:hlinkClick r:id="rId3"/>
          </p:cNvPr>
          <p:cNvSpPr txBox="1"/>
          <p:nvPr/>
        </p:nvSpPr>
        <p:spPr>
          <a:xfrm>
            <a:off x="11228832" y="4443984"/>
            <a:ext cx="2322576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30" b="1" u="none">
                <a:solidFill>
                  <a:srgbClr val="D2FB78"/>
                </a:solidFill>
                <a:latin typeface="Inter"/>
              </a:rPr>
              <a:t>ABRA NO WHATSAPP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6473952"/>
            <a:ext cx="6126480" cy="2103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u="none">
                <a:solidFill>
                  <a:srgbClr val="D2FB78"/>
                </a:solidFill>
                <a:latin typeface="Inter"/>
              </a:rPr>
              <a:t>VAMOS CONVERSAR SOBRE SEU PROJETO</a:t>
            </a:r>
          </a:p>
        </p:txBody>
      </p:sp>
      <p:sp>
        <p:nvSpPr>
          <p:cNvPr id="21" name="TextBox 20">
            <a:hlinkClick r:id="rId5"/>
          </p:cNvPr>
          <p:cNvSpPr txBox="1"/>
          <p:nvPr/>
        </p:nvSpPr>
        <p:spPr>
          <a:xfrm>
            <a:off x="1005840" y="6784848"/>
            <a:ext cx="6126480" cy="32918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u="none">
                <a:solidFill>
                  <a:srgbClr val="F3F4ED"/>
                </a:solidFill>
                <a:latin typeface="Inter"/>
              </a:rPr>
              <a:t>WhatsApp  (71) 99227-6445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63840" y="6473952"/>
            <a:ext cx="5596128" cy="2103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u="none">
                <a:solidFill>
                  <a:srgbClr val="D2FB78"/>
                </a:solidFill>
                <a:latin typeface="Inter"/>
              </a:rPr>
              <a:t>FALE CONOSCO</a:t>
            </a:r>
          </a:p>
        </p:txBody>
      </p:sp>
      <p:sp>
        <p:nvSpPr>
          <p:cNvPr id="23" name="TextBox 22">
            <a:hlinkClick r:id="rId6"/>
          </p:cNvPr>
          <p:cNvSpPr txBox="1"/>
          <p:nvPr/>
        </p:nvSpPr>
        <p:spPr>
          <a:xfrm>
            <a:off x="7863840" y="6784848"/>
            <a:ext cx="5596128" cy="32918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u="none">
                <a:solidFill>
                  <a:srgbClr val="F3F4ED"/>
                </a:solidFill>
                <a:latin typeface="Inter"/>
              </a:rPr>
              <a:t>contato@emperiumgames.com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" y="7781544"/>
            <a:ext cx="1243584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u="none">
                <a:solidFill>
                  <a:srgbClr val="10251E"/>
                </a:solidFill>
                <a:latin typeface="Inter"/>
              </a:rPr>
              <a:t>Emperium Consultoria Servicos Digitais e Informatica LTDA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3849</Words>
  <Application>Microsoft Office PowerPoint</Application>
  <PresentationFormat>Personalizar</PresentationFormat>
  <Paragraphs>594</Paragraphs>
  <Slides>21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5" baseType="lpstr">
      <vt:lpstr>Aptos</vt:lpstr>
      <vt:lpstr>Arial</vt:lpstr>
      <vt:lpstr>Inter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Emperium Consultoria Servicos Digitais e Informatica LTDA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Emperium Consultoria | IA, dados e automação</dc:title>
  <dc:subject>Apresentação comercial com portfólio e clientes</dc:subject>
  <dc:creator>Emperium Consultoria Servicos Digitais e Informatica LTDA</dc:creator>
  <cp:keywords>Emperium, consultoria, inteligência artificial, dados, automação, conciliação</cp:keywords>
  <dc:description>Atualização de clientes a partir dos nomes e logotipos fornecidos pelo responsável.</dc:description>
  <cp:lastModifiedBy>Italo de Paula</cp:lastModifiedBy>
  <cp:revision>2</cp:revision>
  <dcterms:created xsi:type="dcterms:W3CDTF">2026-09-29T19:06:15Z</dcterms:created>
  <dcterms:modified xsi:type="dcterms:W3CDTF">2026-10-01T18:04:25Z</dcterms:modified>
</cp:coreProperties>
</file>